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558" r:id="rId2"/>
    <p:sldId id="258" r:id="rId3"/>
    <p:sldId id="557" r:id="rId4"/>
    <p:sldId id="448" r:id="rId5"/>
    <p:sldId id="606" r:id="rId6"/>
    <p:sldId id="483" r:id="rId7"/>
    <p:sldId id="484" r:id="rId8"/>
    <p:sldId id="486" r:id="rId9"/>
    <p:sldId id="610" r:id="rId10"/>
    <p:sldId id="462" r:id="rId11"/>
    <p:sldId id="529" r:id="rId12"/>
    <p:sldId id="507" r:id="rId13"/>
    <p:sldId id="607" r:id="rId14"/>
    <p:sldId id="495" r:id="rId15"/>
    <p:sldId id="510" r:id="rId16"/>
    <p:sldId id="514" r:id="rId17"/>
    <p:sldId id="608" r:id="rId18"/>
    <p:sldId id="568" r:id="rId19"/>
    <p:sldId id="574" r:id="rId20"/>
    <p:sldId id="570" r:id="rId21"/>
    <p:sldId id="571" r:id="rId22"/>
    <p:sldId id="534" r:id="rId23"/>
    <p:sldId id="609" r:id="rId24"/>
    <p:sldId id="521" r:id="rId25"/>
    <p:sldId id="525" r:id="rId26"/>
    <p:sldId id="461" r:id="rId27"/>
    <p:sldId id="489" r:id="rId28"/>
    <p:sldId id="559" r:id="rId29"/>
    <p:sldId id="536" r:id="rId30"/>
    <p:sldId id="554" r:id="rId31"/>
    <p:sldId id="539" r:id="rId32"/>
    <p:sldId id="555" r:id="rId33"/>
    <p:sldId id="544" r:id="rId34"/>
    <p:sldId id="575" r:id="rId35"/>
    <p:sldId id="465" r:id="rId36"/>
    <p:sldId id="412" r:id="rId37"/>
    <p:sldId id="596" r:id="rId38"/>
    <p:sldId id="597" r:id="rId39"/>
    <p:sldId id="590" r:id="rId40"/>
    <p:sldId id="587" r:id="rId41"/>
    <p:sldId id="588" r:id="rId42"/>
    <p:sldId id="591" r:id="rId43"/>
    <p:sldId id="603" r:id="rId44"/>
    <p:sldId id="424" r:id="rId45"/>
    <p:sldId id="580" r:id="rId46"/>
    <p:sldId id="426" r:id="rId47"/>
    <p:sldId id="427" r:id="rId48"/>
    <p:sldId id="428" r:id="rId49"/>
    <p:sldId id="429" r:id="rId50"/>
    <p:sldId id="430" r:id="rId51"/>
    <p:sldId id="431" r:id="rId52"/>
    <p:sldId id="432" r:id="rId53"/>
    <p:sldId id="433" r:id="rId54"/>
    <p:sldId id="434" r:id="rId55"/>
    <p:sldId id="565" r:id="rId56"/>
    <p:sldId id="436" r:id="rId57"/>
    <p:sldId id="437" r:id="rId58"/>
    <p:sldId id="438" r:id="rId59"/>
    <p:sldId id="439" r:id="rId60"/>
    <p:sldId id="440" r:id="rId61"/>
    <p:sldId id="564" r:id="rId62"/>
    <p:sldId id="443" r:id="rId63"/>
    <p:sldId id="444" r:id="rId64"/>
    <p:sldId id="445" r:id="rId65"/>
    <p:sldId id="446" r:id="rId66"/>
    <p:sldId id="581" r:id="rId67"/>
    <p:sldId id="418" r:id="rId68"/>
    <p:sldId id="567" r:id="rId69"/>
    <p:sldId id="420" r:id="rId70"/>
    <p:sldId id="421" r:id="rId71"/>
    <p:sldId id="422" r:id="rId72"/>
    <p:sldId id="582" r:id="rId73"/>
    <p:sldId id="423" r:id="rId74"/>
    <p:sldId id="566"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83EC4"/>
    <a:srgbClr val="0033CC"/>
    <a:srgbClr val="0066FF"/>
    <a:srgbClr val="0000FF"/>
    <a:srgbClr val="1AB39F"/>
    <a:srgbClr val="333399"/>
    <a:srgbClr val="003399"/>
    <a:srgbClr val="543E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19" autoAdjust="0"/>
    <p:restoredTop sz="99221" autoAdjust="0"/>
  </p:normalViewPr>
  <p:slideViewPr>
    <p:cSldViewPr showGuides="1">
      <p:cViewPr varScale="1">
        <p:scale>
          <a:sx n="123" d="100"/>
          <a:sy n="123" d="100"/>
        </p:scale>
        <p:origin x="942"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C3EE89-AD8A-43ED-9730-8992FABDDEDB}" type="datetimeFigureOut">
              <a:rPr lang="en-AU" smtClean="0"/>
              <a:pPr/>
              <a:t>23/11/2017</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2507B2-9FB3-4345-98D2-C511CD61936A}" type="slidenum">
              <a:rPr lang="en-AU" smtClean="0"/>
              <a:pPr/>
              <a:t>‹#›</a:t>
            </a:fld>
            <a:endParaRPr lang="en-AU"/>
          </a:p>
        </p:txBody>
      </p:sp>
    </p:spTree>
    <p:extLst>
      <p:ext uri="{BB962C8B-B14F-4D97-AF65-F5344CB8AC3E}">
        <p14:creationId xmlns:p14="http://schemas.microsoft.com/office/powerpoint/2010/main" val="3969138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49C51011-E738-49B2-AC83-CD3F504549DF}" type="slidenum">
              <a:rPr lang="en-AU">
                <a:solidFill>
                  <a:prstClr val="black"/>
                </a:solidFill>
              </a:rPr>
              <a:pPr/>
              <a:t>1</a:t>
            </a:fld>
            <a:endParaRPr lang="en-AU" dirty="0">
              <a:solidFill>
                <a:prstClr val="black"/>
              </a:solidFill>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465710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2507B2-9FB3-4345-98D2-C511CD61936A}" type="slidenum">
              <a:rPr lang="en-AU" smtClean="0"/>
              <a:pPr/>
              <a:t>37</a:t>
            </a:fld>
            <a:endParaRPr lang="en-AU"/>
          </a:p>
        </p:txBody>
      </p:sp>
    </p:spTree>
    <p:extLst>
      <p:ext uri="{BB962C8B-B14F-4D97-AF65-F5344CB8AC3E}">
        <p14:creationId xmlns:p14="http://schemas.microsoft.com/office/powerpoint/2010/main" val="2312738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7CAC34C0-7047-4256-BC0E-543531AA8FC6}" type="datetimeFigureOut">
              <a:rPr lang="en-AU" smtClean="0"/>
              <a:pPr/>
              <a:t>23/11/2017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32B0477-4934-4CD7-8859-D4837918C0AD}" type="slidenum">
              <a:rPr lang="en-AU" smtClean="0"/>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CAC34C0-7047-4256-BC0E-543531AA8FC6}" type="datetimeFigureOut">
              <a:rPr lang="en-AU" smtClean="0"/>
              <a:pPr/>
              <a:t>23/11/2017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32B0477-4934-4CD7-8859-D4837918C0AD}"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CAC34C0-7047-4256-BC0E-543531AA8FC6}" type="datetimeFigureOut">
              <a:rPr lang="en-AU" smtClean="0"/>
              <a:pPr/>
              <a:t>23/11/2017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32B0477-4934-4CD7-8859-D4837918C0AD}" type="slidenum">
              <a:rPr lang="en-AU" smtClean="0"/>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7CAC34C0-7047-4256-BC0E-543531AA8FC6}" type="datetimeFigureOut">
              <a:rPr lang="en-AU" smtClean="0"/>
              <a:pPr/>
              <a:t>23/11/2017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32B0477-4934-4CD7-8859-D4837918C0AD}" type="slidenum">
              <a:rPr lang="en-AU" smtClean="0"/>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AC34C0-7047-4256-BC0E-543531AA8FC6}" type="datetimeFigureOut">
              <a:rPr lang="en-AU" smtClean="0"/>
              <a:pPr/>
              <a:t>23/11/2017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32B0477-4934-4CD7-8859-D4837918C0AD}" type="slidenum">
              <a:rPr lang="en-AU" smtClean="0"/>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7CAC34C0-7047-4256-BC0E-543531AA8FC6}" type="datetimeFigureOut">
              <a:rPr lang="en-AU" smtClean="0"/>
              <a:pPr/>
              <a:t>23/11/2017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2B0477-4934-4CD7-8859-D4837918C0AD}" type="slidenum">
              <a:rPr lang="en-AU" smtClean="0"/>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7CAC34C0-7047-4256-BC0E-543531AA8FC6}" type="datetimeFigureOut">
              <a:rPr lang="en-AU" smtClean="0"/>
              <a:pPr/>
              <a:t>23/11/2017</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32B0477-4934-4CD7-8859-D4837918C0AD}" type="slidenum">
              <a:rPr lang="en-AU" smtClean="0"/>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7CAC34C0-7047-4256-BC0E-543531AA8FC6}" type="datetimeFigureOut">
              <a:rPr lang="en-AU" smtClean="0"/>
              <a:pPr/>
              <a:t>23/11/2017</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32B0477-4934-4CD7-8859-D4837918C0AD}"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AC34C0-7047-4256-BC0E-543531AA8FC6}" type="datetimeFigureOut">
              <a:rPr lang="en-AU" smtClean="0"/>
              <a:pPr/>
              <a:t>23/11/2017</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32B0477-4934-4CD7-8859-D4837918C0AD}"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AC34C0-7047-4256-BC0E-543531AA8FC6}" type="datetimeFigureOut">
              <a:rPr lang="en-AU" smtClean="0"/>
              <a:pPr/>
              <a:t>23/11/2017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2B0477-4934-4CD7-8859-D4837918C0AD}" type="slidenum">
              <a:rPr lang="en-AU" smtClean="0"/>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AC34C0-7047-4256-BC0E-543531AA8FC6}" type="datetimeFigureOut">
              <a:rPr lang="en-AU" smtClean="0"/>
              <a:pPr/>
              <a:t>23/11/2017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32B0477-4934-4CD7-8859-D4837918C0AD}" type="slidenum">
              <a:rPr lang="en-AU" smtClean="0"/>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C34C0-7047-4256-BC0E-543531AA8FC6}" type="datetimeFigureOut">
              <a:rPr lang="en-AU" smtClean="0"/>
              <a:pPr/>
              <a:t>23/11/2017</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B0477-4934-4CD7-8859-D4837918C0AD}"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5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5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5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6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6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 Id="rId5" Type="http://schemas.openxmlformats.org/officeDocument/2006/relationships/image" Target="../media/image131.jpeg"/><Relationship Id="rId4" Type="http://schemas.openxmlformats.org/officeDocument/2006/relationships/image" Target="../media/image130.jpeg"/></Relationships>
</file>

<file path=ppt/slides/_rels/slide6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image" Target="../media/image134.jpeg"/></Relationships>
</file>

<file path=ppt/slides/_rels/slide6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8.jpeg"/></Relationships>
</file>

<file path=ppt/slides/_rels/slide6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 Id="rId5" Type="http://schemas.openxmlformats.org/officeDocument/2006/relationships/image" Target="../media/image143.jpeg"/><Relationship Id="rId4" Type="http://schemas.openxmlformats.org/officeDocument/2006/relationships/image" Target="../media/image14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 Id="rId4" Type="http://schemas.openxmlformats.org/officeDocument/2006/relationships/image" Target="../media/image14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info.ices.dk/products/fiche/Disease/2006/Sheet%20no.%2058.pdf"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digitalcommons.unl.edu/cgi/viewcontent.cgi?article=1423&amp;context=parasitologyfacpubs" TargetMode="External"/><Relationship Id="rId2" Type="http://schemas.openxmlformats.org/officeDocument/2006/relationships/hyperlink" Target="http://www.scotland.gov.uk/Uploads/Documents/15_1996.pdf" TargetMode="External"/><Relationship Id="rId1" Type="http://schemas.openxmlformats.org/officeDocument/2006/relationships/slideLayout" Target="../slideLayouts/slideLayout7.xml"/><Relationship Id="rId4" Type="http://schemas.openxmlformats.org/officeDocument/2006/relationships/hyperlink" Target="http://dx.doi.org/10.1128/JVI.00047-12"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07504" y="188640"/>
            <a:ext cx="8928991" cy="2952328"/>
          </a:xfrm>
          <a:noFill/>
        </p:spPr>
        <p:txBody>
          <a:bodyPr>
            <a:normAutofit fontScale="90000"/>
          </a:bodyPr>
          <a:lstStyle/>
          <a:p>
            <a:pPr>
              <a:spcAft>
                <a:spcPts val="600"/>
              </a:spcAft>
              <a:defRPr/>
            </a:pPr>
            <a:r>
              <a:rPr lang="en-AU" sz="2800" b="1" dirty="0" smtClean="0">
                <a:solidFill>
                  <a:schemeClr val="accent2"/>
                </a:solidFill>
                <a:effectLst>
                  <a:outerShdw blurRad="38100" dist="38100" dir="2700000" algn="tl">
                    <a:srgbClr val="000000"/>
                  </a:outerShdw>
                </a:effectLst>
                <a:latin typeface="Arial" pitchFamily="34" charset="0"/>
                <a:cs typeface="Arial" pitchFamily="34" charset="0"/>
              </a:rPr>
              <a:t>Systematic Fish Pathology </a:t>
            </a:r>
            <a:br>
              <a:rPr lang="en-AU" sz="2800" b="1" dirty="0" smtClean="0">
                <a:solidFill>
                  <a:schemeClr val="accent2"/>
                </a:solidFill>
                <a:effectLst>
                  <a:outerShdw blurRad="38100" dist="38100" dir="2700000" algn="tl">
                    <a:srgbClr val="000000"/>
                  </a:outerShdw>
                </a:effectLst>
                <a:latin typeface="Arial" pitchFamily="34" charset="0"/>
                <a:cs typeface="Arial" pitchFamily="34" charset="0"/>
              </a:rPr>
            </a:br>
            <a:r>
              <a:rPr lang="en-AU" sz="2800" b="1" dirty="0" smtClean="0">
                <a:solidFill>
                  <a:schemeClr val="accent2"/>
                </a:solidFill>
                <a:effectLst>
                  <a:outerShdw blurRad="38100" dist="38100" dir="2700000" algn="tl">
                    <a:srgbClr val="000000"/>
                  </a:outerShdw>
                </a:effectLst>
                <a:latin typeface="Arial" pitchFamily="34" charset="0"/>
                <a:cs typeface="Arial" pitchFamily="34" charset="0"/>
              </a:rPr>
              <a:t/>
            </a:r>
            <a:br>
              <a:rPr lang="en-AU" sz="2800" b="1" dirty="0" smtClean="0">
                <a:solidFill>
                  <a:schemeClr val="accent2"/>
                </a:solidFill>
                <a:effectLst>
                  <a:outerShdw blurRad="38100" dist="38100" dir="2700000" algn="tl">
                    <a:srgbClr val="000000"/>
                  </a:outerShdw>
                </a:effectLst>
                <a:latin typeface="Arial" pitchFamily="34" charset="0"/>
                <a:cs typeface="Arial" pitchFamily="34" charset="0"/>
              </a:rPr>
            </a:br>
            <a:r>
              <a:rPr lang="en-AU" sz="2800" b="1" dirty="0" smtClean="0">
                <a:solidFill>
                  <a:schemeClr val="accent2"/>
                </a:solidFill>
                <a:effectLst>
                  <a:outerShdw blurRad="38100" dist="38100" dir="2700000" algn="tl">
                    <a:srgbClr val="000000"/>
                  </a:outerShdw>
                </a:effectLst>
                <a:latin typeface="Arial" pitchFamily="34" charset="0"/>
                <a:cs typeface="Arial" pitchFamily="34" charset="0"/>
              </a:rPr>
              <a:t>Part 11. </a:t>
            </a:r>
            <a:r>
              <a:rPr lang="en-US" sz="2800" b="1" dirty="0">
                <a:solidFill>
                  <a:schemeClr val="accent2"/>
                </a:solidFill>
                <a:effectLst>
                  <a:outerShdw blurRad="38100" dist="38100" dir="2700000" algn="tl">
                    <a:srgbClr val="000000"/>
                  </a:outerShdw>
                </a:effectLst>
                <a:latin typeface="Arial" pitchFamily="34" charset="0"/>
                <a:cs typeface="Arial" pitchFamily="34" charset="0"/>
              </a:rPr>
              <a:t>Pathology </a:t>
            </a:r>
            <a:r>
              <a:rPr lang="en-US" sz="2800" b="1" dirty="0" smtClean="0">
                <a:solidFill>
                  <a:schemeClr val="accent2"/>
                </a:solidFill>
                <a:effectLst>
                  <a:outerShdw blurRad="38100" dist="38100" dir="2700000" algn="tl">
                    <a:srgbClr val="000000"/>
                  </a:outerShdw>
                </a:effectLst>
                <a:latin typeface="Arial" pitchFamily="34" charset="0"/>
                <a:cs typeface="Arial" pitchFamily="34" charset="0"/>
              </a:rPr>
              <a:t>of </a:t>
            </a:r>
            <a:r>
              <a:rPr lang="en-US" sz="2800" b="1" dirty="0">
                <a:solidFill>
                  <a:schemeClr val="accent2"/>
                </a:solidFill>
                <a:effectLst>
                  <a:outerShdw blurRad="38100" dist="38100" dir="2700000" algn="tl">
                    <a:srgbClr val="000000"/>
                  </a:outerShdw>
                </a:effectLst>
                <a:latin typeface="Arial" pitchFamily="34" charset="0"/>
                <a:cs typeface="Arial" pitchFamily="34" charset="0"/>
              </a:rPr>
              <a:t>circulatory / respiratory system – heart, </a:t>
            </a:r>
            <a:r>
              <a:rPr lang="en-US" sz="2800" b="1" dirty="0" smtClean="0">
                <a:solidFill>
                  <a:schemeClr val="accent2"/>
                </a:solidFill>
                <a:effectLst>
                  <a:outerShdw blurRad="38100" dist="38100" dir="2700000" algn="tl">
                    <a:srgbClr val="000000"/>
                  </a:outerShdw>
                </a:effectLst>
                <a:latin typeface="Arial" pitchFamily="34" charset="0"/>
                <a:cs typeface="Arial" pitchFamily="34" charset="0"/>
              </a:rPr>
              <a:t>vessels and gills</a:t>
            </a:r>
            <a:br>
              <a:rPr lang="en-US" sz="2800" b="1" dirty="0" smtClean="0">
                <a:solidFill>
                  <a:schemeClr val="accent2"/>
                </a:solidFill>
                <a:effectLst>
                  <a:outerShdw blurRad="38100" dist="38100" dir="2700000" algn="tl">
                    <a:srgbClr val="000000"/>
                  </a:outerShdw>
                </a:effectLst>
                <a:latin typeface="Arial" pitchFamily="34" charset="0"/>
                <a:cs typeface="Arial" pitchFamily="34" charset="0"/>
              </a:rPr>
            </a:br>
            <a:r>
              <a:rPr lang="en-US" sz="2800" b="1" dirty="0" smtClean="0">
                <a:solidFill>
                  <a:schemeClr val="accent2"/>
                </a:solidFill>
                <a:effectLst>
                  <a:outerShdw blurRad="38100" dist="38100" dir="2700000" algn="tl">
                    <a:srgbClr val="000000"/>
                  </a:outerShdw>
                </a:effectLst>
                <a:latin typeface="Arial" pitchFamily="34" charset="0"/>
                <a:cs typeface="Arial" pitchFamily="34" charset="0"/>
              </a:rPr>
              <a:t/>
            </a:r>
            <a:br>
              <a:rPr lang="en-US" sz="2800" b="1" dirty="0" smtClean="0">
                <a:solidFill>
                  <a:schemeClr val="accent2"/>
                </a:solidFill>
                <a:effectLst>
                  <a:outerShdw blurRad="38100" dist="38100" dir="2700000" algn="tl">
                    <a:srgbClr val="000000"/>
                  </a:outerShdw>
                </a:effectLst>
                <a:latin typeface="Arial" pitchFamily="34" charset="0"/>
                <a:cs typeface="Arial" pitchFamily="34" charset="0"/>
              </a:rPr>
            </a:br>
            <a:r>
              <a:rPr lang="en-US" sz="2800" b="1" dirty="0" smtClean="0">
                <a:solidFill>
                  <a:schemeClr val="accent2"/>
                </a:solidFill>
                <a:effectLst>
                  <a:outerShdw blurRad="38100" dist="38100" dir="2700000" algn="tl">
                    <a:srgbClr val="000000"/>
                  </a:outerShdw>
                </a:effectLst>
                <a:latin typeface="Arial" pitchFamily="34" charset="0"/>
                <a:cs typeface="Arial" pitchFamily="34" charset="0"/>
              </a:rPr>
              <a:t>Section A: Heart &amp; </a:t>
            </a:r>
            <a:r>
              <a:rPr lang="en-US" sz="2800" b="1" dirty="0" smtClean="0">
                <a:solidFill>
                  <a:schemeClr val="accent2"/>
                </a:solidFill>
                <a:effectLst>
                  <a:outerShdw blurRad="38100" dist="38100" dir="2700000" algn="tl">
                    <a:srgbClr val="000000"/>
                  </a:outerShdw>
                </a:effectLst>
                <a:latin typeface="Arial" pitchFamily="34" charset="0"/>
                <a:cs typeface="Arial" pitchFamily="34" charset="0"/>
              </a:rPr>
              <a:t>Vessels</a:t>
            </a:r>
            <a:br>
              <a:rPr lang="en-US" sz="2800" b="1" dirty="0" smtClean="0">
                <a:solidFill>
                  <a:schemeClr val="accent2"/>
                </a:solidFill>
                <a:effectLst>
                  <a:outerShdw blurRad="38100" dist="38100" dir="2700000" algn="tl">
                    <a:srgbClr val="000000"/>
                  </a:outerShdw>
                </a:effectLst>
                <a:latin typeface="Arial" pitchFamily="34" charset="0"/>
                <a:cs typeface="Arial" pitchFamily="34" charset="0"/>
              </a:rPr>
            </a:br>
            <a:r>
              <a:rPr lang="en-US" sz="2400" b="1" dirty="0">
                <a:solidFill>
                  <a:schemeClr val="accent2"/>
                </a:solidFill>
                <a:effectLst>
                  <a:outerShdw blurRad="38100" dist="38100" dir="2700000" algn="tl">
                    <a:srgbClr val="000000"/>
                  </a:outerShdw>
                </a:effectLst>
                <a:latin typeface="Arial" pitchFamily="34" charset="0"/>
                <a:cs typeface="Arial" pitchFamily="34" charset="0"/>
              </a:rPr>
              <a:t>Part </a:t>
            </a:r>
            <a:r>
              <a:rPr lang="en-US" sz="2400" b="1" dirty="0" smtClean="0">
                <a:solidFill>
                  <a:schemeClr val="accent2"/>
                </a:solidFill>
                <a:effectLst>
                  <a:outerShdw blurRad="38100" dist="38100" dir="2700000" algn="tl">
                    <a:srgbClr val="000000"/>
                  </a:outerShdw>
                </a:effectLst>
                <a:latin typeface="Arial" pitchFamily="34" charset="0"/>
                <a:cs typeface="Arial" pitchFamily="34" charset="0"/>
              </a:rPr>
              <a:t>II: General pathology, non-infectious and infectious diseases of the heart and vessels</a:t>
            </a:r>
            <a:endParaRPr lang="en-AU" sz="2700" b="1" dirty="0" smtClean="0">
              <a:solidFill>
                <a:schemeClr val="accent2"/>
              </a:solidFill>
              <a:effectLst>
                <a:outerShdw blurRad="38100" dist="38100" dir="2700000" algn="tl">
                  <a:srgbClr val="000000">
                    <a:alpha val="43137"/>
                  </a:srgbClr>
                </a:outerShdw>
              </a:effectLst>
              <a:latin typeface="Arial" pitchFamily="34" charset="0"/>
              <a:cs typeface="Arial" pitchFamily="34" charset="0"/>
            </a:endParaRPr>
          </a:p>
        </p:txBody>
      </p:sp>
      <p:sp>
        <p:nvSpPr>
          <p:cNvPr id="2051" name="Rectangle 3"/>
          <p:cNvSpPr>
            <a:spLocks noGrp="1" noChangeArrowheads="1"/>
          </p:cNvSpPr>
          <p:nvPr>
            <p:ph type="subTitle" idx="1"/>
          </p:nvPr>
        </p:nvSpPr>
        <p:spPr>
          <a:xfrm>
            <a:off x="1500166" y="3429000"/>
            <a:ext cx="6572296" cy="2571768"/>
          </a:xfrm>
        </p:spPr>
        <p:txBody>
          <a:bodyPr>
            <a:noAutofit/>
          </a:bodyPr>
          <a:lstStyle/>
          <a:p>
            <a:pPr>
              <a:defRPr/>
            </a:pPr>
            <a:r>
              <a:rPr lang="en-AU" sz="2000" dirty="0" smtClean="0">
                <a:effectLst>
                  <a:outerShdw blurRad="38100" dist="38100" dir="2700000" algn="tl">
                    <a:srgbClr val="C0C0C0"/>
                  </a:outerShdw>
                </a:effectLst>
                <a:latin typeface="Arial" charset="0"/>
              </a:rPr>
              <a:t>Prepared by Judith Handlinger </a:t>
            </a:r>
          </a:p>
          <a:p>
            <a:pPr>
              <a:defRPr/>
            </a:pPr>
            <a:r>
              <a:rPr lang="en-AU" sz="1200" b="0" i="1" cap="none" spc="0" dirty="0" smtClean="0">
                <a:solidFill>
                  <a:prstClr val="black"/>
                </a:solidFill>
                <a:effectLst>
                  <a:outerShdw blurRad="38100" dist="38100" dir="2700000" algn="tl">
                    <a:srgbClr val="C0C0C0"/>
                  </a:outerShdw>
                </a:effectLst>
                <a:latin typeface="Arial" charset="0"/>
              </a:rPr>
              <a:t>With the support of  </a:t>
            </a:r>
            <a:r>
              <a:rPr lang="en-AU" sz="1400" dirty="0" smtClean="0">
                <a:effectLst>
                  <a:outerShdw blurRad="38100" dist="38100" dir="2700000" algn="tl">
                    <a:srgbClr val="C0C0C0"/>
                  </a:outerShdw>
                </a:effectLst>
                <a:latin typeface="Arial" charset="0"/>
              </a:rPr>
              <a:t>The Fish Health Unit, Animal Health Laboratory, Department Of Primary Industries, Parks, Water and Environment,</a:t>
            </a:r>
          </a:p>
          <a:p>
            <a:pPr>
              <a:defRPr/>
            </a:pPr>
            <a:r>
              <a:rPr lang="en-AU" sz="1400" dirty="0" smtClean="0">
                <a:effectLst>
                  <a:outerShdw blurRad="38100" dist="38100" dir="2700000" algn="tl">
                    <a:srgbClr val="C0C0C0"/>
                  </a:outerShdw>
                </a:effectLst>
                <a:latin typeface="Arial" charset="0"/>
              </a:rPr>
              <a:t>Tasmania, </a:t>
            </a:r>
          </a:p>
          <a:p>
            <a:pPr>
              <a:defRPr/>
            </a:pPr>
            <a:r>
              <a:rPr lang="en-AU" sz="1200" b="0" i="1" cap="none" dirty="0" smtClean="0">
                <a:effectLst>
                  <a:outerShdw blurRad="38100" dist="38100" dir="2700000" algn="tl">
                    <a:srgbClr val="C0C0C0"/>
                  </a:outerShdw>
                </a:effectLst>
                <a:latin typeface="Arial" pitchFamily="34" charset="0"/>
                <a:cs typeface="Arial" pitchFamily="34" charset="0"/>
              </a:rPr>
              <a:t>for</a:t>
            </a:r>
            <a:r>
              <a:rPr lang="en-AU" sz="1200" b="0" i="1" cap="none" dirty="0" smtClean="0">
                <a:effectLst>
                  <a:outerShdw blurRad="38100" dist="38100" dir="2700000" algn="tl">
                    <a:srgbClr val="C0C0C0"/>
                  </a:outerShdw>
                </a:effectLst>
                <a:latin typeface="Arial" charset="0"/>
              </a:rPr>
              <a:t> </a:t>
            </a:r>
          </a:p>
          <a:p>
            <a:pPr>
              <a:defRPr/>
            </a:pPr>
            <a:r>
              <a:rPr lang="en-AU" sz="1800" dirty="0" smtClean="0">
                <a:effectLst>
                  <a:outerShdw blurRad="38100" dist="38100" dir="2700000" algn="tl">
                    <a:srgbClr val="C0C0C0"/>
                  </a:outerShdw>
                </a:effectLst>
                <a:latin typeface="Arial" charset="0"/>
              </a:rPr>
              <a:t>The</a:t>
            </a:r>
            <a:r>
              <a:rPr lang="en-AU" dirty="0" smtClean="0">
                <a:effectLst>
                  <a:outerShdw blurRad="38100" dist="38100" dir="2700000" algn="tl">
                    <a:srgbClr val="C0C0C0"/>
                  </a:outerShdw>
                </a:effectLst>
                <a:latin typeface="Arial" charset="0"/>
              </a:rPr>
              <a:t> </a:t>
            </a:r>
            <a:r>
              <a:rPr lang="en-AU" sz="1800" dirty="0" smtClean="0">
                <a:effectLst>
                  <a:outerShdw blurRad="38100" dist="38100" dir="2700000" algn="tl">
                    <a:srgbClr val="C0C0C0"/>
                  </a:outerShdw>
                </a:effectLst>
                <a:latin typeface="Arial" charset="0"/>
              </a:rPr>
              <a:t>Australian Animal Pathology Standards (AAPSP) program</a:t>
            </a:r>
            <a:r>
              <a:rPr lang="en-AU" sz="1800" dirty="0" smtClean="0">
                <a:solidFill>
                  <a:schemeClr val="bg2"/>
                </a:solidFill>
                <a:effectLst>
                  <a:outerShdw blurRad="38100" dist="38100" dir="2700000" algn="tl">
                    <a:srgbClr val="C0C0C0"/>
                  </a:outerShdw>
                </a:effectLst>
                <a:latin typeface="Arial" charset="0"/>
              </a:rPr>
              <a:t>  </a:t>
            </a:r>
            <a:endParaRPr lang="en-AU" sz="2000" dirty="0" smtClean="0">
              <a:solidFill>
                <a:schemeClr val="bg2"/>
              </a:solidFill>
              <a:effectLst>
                <a:outerShdw blurRad="38100" dist="38100" dir="2700000" algn="tl">
                  <a:srgbClr val="C0C0C0"/>
                </a:outerShdw>
              </a:effectLst>
              <a:latin typeface="Arial" charset="0"/>
            </a:endParaRPr>
          </a:p>
        </p:txBody>
      </p:sp>
      <p:pic>
        <p:nvPicPr>
          <p:cNvPr id="3076" name="Picture 6" descr="header_logo"/>
          <p:cNvPicPr>
            <a:picLocks noChangeAspect="1" noChangeArrowheads="1"/>
          </p:cNvPicPr>
          <p:nvPr/>
        </p:nvPicPr>
        <p:blipFill>
          <a:blip r:embed="rId3" cstate="screen"/>
          <a:srcRect/>
          <a:stretch>
            <a:fillRect/>
          </a:stretch>
        </p:blipFill>
        <p:spPr bwMode="auto">
          <a:xfrm>
            <a:off x="285720" y="6309320"/>
            <a:ext cx="740178" cy="395869"/>
          </a:xfrm>
          <a:prstGeom prst="rect">
            <a:avLst/>
          </a:prstGeom>
          <a:noFill/>
          <a:ln w="9525">
            <a:noFill/>
            <a:miter lim="800000"/>
            <a:headEnd/>
            <a:tailEnd/>
          </a:ln>
        </p:spPr>
      </p:pic>
      <p:pic>
        <p:nvPicPr>
          <p:cNvPr id="3077" name="Picture 7" descr="new_logo_backed Tas07"/>
          <p:cNvPicPr>
            <a:picLocks noChangeAspect="1" noChangeArrowheads="1"/>
          </p:cNvPicPr>
          <p:nvPr/>
        </p:nvPicPr>
        <p:blipFill>
          <a:blip r:embed="rId4" cstate="screen"/>
          <a:srcRect/>
          <a:stretch>
            <a:fillRect/>
          </a:stretch>
        </p:blipFill>
        <p:spPr bwMode="auto">
          <a:xfrm>
            <a:off x="7786710" y="5643578"/>
            <a:ext cx="1117630" cy="9115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rt-x 062261-9B -LrgNuc-x40b-s.jpg"/>
          <p:cNvPicPr>
            <a:picLocks noGrp="1" noChangeAspect="1"/>
          </p:cNvPicPr>
          <p:nvPr isPhoto="1"/>
        </p:nvPicPr>
        <p:blipFill>
          <a:blip r:embed="rId2" cstate="screen">
            <a:lum contrast="30000"/>
          </a:blip>
          <a:stretch>
            <a:fillRect/>
          </a:stretch>
        </p:blipFill>
        <p:spPr>
          <a:xfrm>
            <a:off x="0" y="36513"/>
            <a:ext cx="9144000" cy="6784975"/>
          </a:xfrm>
          <a:prstGeom prst="rect">
            <a:avLst/>
          </a:prstGeom>
          <a:noFill/>
          <a:ln>
            <a:noFill/>
          </a:ln>
        </p:spPr>
      </p:pic>
      <p:sp>
        <p:nvSpPr>
          <p:cNvPr id="5" name="TextBox 4"/>
          <p:cNvSpPr txBox="1"/>
          <p:nvPr/>
        </p:nvSpPr>
        <p:spPr>
          <a:xfrm>
            <a:off x="0" y="0"/>
            <a:ext cx="9144000" cy="646331"/>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AU" dirty="0" smtClean="0">
                <a:effectLst>
                  <a:outerShdw blurRad="38100" dist="38100" dir="2700000" algn="tl">
                    <a:srgbClr val="000000">
                      <a:alpha val="43137"/>
                    </a:srgbClr>
                  </a:outerShdw>
                </a:effectLst>
              </a:rPr>
              <a:t>Myocardial variations – histological appearance: </a:t>
            </a:r>
            <a:r>
              <a:rPr lang="en-AU" dirty="0" smtClean="0"/>
              <a:t>One of the key findings during growth (normal or abnormal patterns), is the presence of hypertrophic myocardial nuclei. </a:t>
            </a:r>
            <a:endParaRPr lang="en-AU" dirty="0"/>
          </a:p>
        </p:txBody>
      </p:sp>
      <p:sp>
        <p:nvSpPr>
          <p:cNvPr id="6" name="Right Arrow 5"/>
          <p:cNvSpPr/>
          <p:nvPr/>
        </p:nvSpPr>
        <p:spPr>
          <a:xfrm>
            <a:off x="6372200" y="5805264"/>
            <a:ext cx="432048" cy="2160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3563888" y="4941168"/>
            <a:ext cx="432048" cy="2160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4860032" y="2636912"/>
            <a:ext cx="432048" cy="2160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rt-X 060527-N x10-s.jpg"/>
          <p:cNvPicPr>
            <a:picLocks noGrp="1" noChangeAspect="1"/>
          </p:cNvPicPr>
          <p:nvPr isPhoto="1"/>
        </p:nvPicPr>
        <p:blipFill>
          <a:blip r:embed="rId2" cstate="screen">
            <a:lum/>
          </a:blip>
          <a:stretch>
            <a:fillRect/>
          </a:stretch>
        </p:blipFill>
        <p:spPr>
          <a:xfrm>
            <a:off x="0" y="36513"/>
            <a:ext cx="9144000" cy="6784975"/>
          </a:xfrm>
          <a:prstGeom prst="rect">
            <a:avLst/>
          </a:prstGeom>
          <a:noFill/>
          <a:ln>
            <a:noFill/>
          </a:ln>
        </p:spPr>
      </p:pic>
      <p:sp>
        <p:nvSpPr>
          <p:cNvPr id="3" name="TextBox 2"/>
          <p:cNvSpPr txBox="1"/>
          <p:nvPr/>
        </p:nvSpPr>
        <p:spPr>
          <a:xfrm>
            <a:off x="0" y="0"/>
            <a:ext cx="9144000" cy="1477328"/>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AU" dirty="0" smtClean="0">
                <a:effectLst>
                  <a:outerShdw blurRad="38100" dist="38100" dir="2700000" algn="tl">
                    <a:srgbClr val="000000">
                      <a:alpha val="43137"/>
                    </a:srgbClr>
                  </a:outerShdw>
                </a:effectLst>
              </a:rPr>
              <a:t>Myocardial variations – histological appearance – a reminder of normal: </a:t>
            </a:r>
            <a:r>
              <a:rPr lang="en-AU" dirty="0" smtClean="0"/>
              <a:t>Compare the following examples of altered heart thickness to this “normal” example of farmed salmon (a second marine year). Note the spaces between the </a:t>
            </a:r>
            <a:r>
              <a:rPr lang="en-AU" dirty="0" err="1" smtClean="0"/>
              <a:t>spongiosum</a:t>
            </a:r>
            <a:r>
              <a:rPr lang="en-AU" dirty="0" smtClean="0"/>
              <a:t> </a:t>
            </a:r>
            <a:r>
              <a:rPr lang="en-AU" dirty="0" err="1" smtClean="0"/>
              <a:t>trabeculae</a:t>
            </a:r>
            <a:r>
              <a:rPr lang="en-AU" dirty="0" smtClean="0"/>
              <a:t> such that these occupy ~ ½ of these areas, with a relatively even appearance despite the cross-linkage of fibres to give a spongy interlacing meshwork of </a:t>
            </a:r>
            <a:r>
              <a:rPr lang="en-AU" dirty="0" err="1" smtClean="0"/>
              <a:t>trabeculae</a:t>
            </a:r>
            <a:r>
              <a:rPr lang="en-AU" dirty="0" smtClean="0"/>
              <a:t>. </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rt-X 070653-7A thickx4-s.jpg"/>
          <p:cNvPicPr>
            <a:picLocks noGrp="1" noChangeAspect="1"/>
          </p:cNvPicPr>
          <p:nvPr isPhoto="1"/>
        </p:nvPicPr>
        <p:blipFill>
          <a:blip r:embed="rId2" cstate="screen">
            <a:lum bright="-2000" contrast="20000"/>
          </a:blip>
          <a:stretch>
            <a:fillRect/>
          </a:stretch>
        </p:blipFill>
        <p:spPr>
          <a:xfrm>
            <a:off x="0" y="36513"/>
            <a:ext cx="9144000" cy="6784975"/>
          </a:xfrm>
          <a:prstGeom prst="rect">
            <a:avLst/>
          </a:prstGeom>
          <a:noFill/>
          <a:ln>
            <a:noFill/>
          </a:ln>
        </p:spPr>
      </p:pic>
      <p:sp>
        <p:nvSpPr>
          <p:cNvPr id="3" name="TextBox 2"/>
          <p:cNvSpPr txBox="1"/>
          <p:nvPr/>
        </p:nvSpPr>
        <p:spPr>
          <a:xfrm>
            <a:off x="0" y="0"/>
            <a:ext cx="9144000" cy="923330"/>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AU" dirty="0" smtClean="0">
                <a:effectLst>
                  <a:outerShdw blurRad="38100" dist="38100" dir="2700000" algn="tl">
                    <a:srgbClr val="000000">
                      <a:alpha val="43137"/>
                    </a:srgbClr>
                  </a:outerShdw>
                </a:effectLst>
              </a:rPr>
              <a:t>Myocardial variations – histological appearance, thickened (hypertrophic) heart: </a:t>
            </a:r>
            <a:r>
              <a:rPr lang="en-AU" dirty="0" smtClean="0"/>
              <a:t>Compared to the previous slide, there are reduced spaces between the </a:t>
            </a:r>
            <a:r>
              <a:rPr lang="en-AU" dirty="0" err="1" smtClean="0"/>
              <a:t>spongiosum</a:t>
            </a:r>
            <a:r>
              <a:rPr lang="en-AU" dirty="0" smtClean="0"/>
              <a:t> </a:t>
            </a:r>
            <a:r>
              <a:rPr lang="en-AU" dirty="0" err="1" smtClean="0"/>
              <a:t>trabeculae</a:t>
            </a:r>
            <a:r>
              <a:rPr lang="en-AU" dirty="0" smtClean="0"/>
              <a:t>, which are nearly abutting each other. [Salmon, triploid, history of amoebic &amp; jellyfish related gill disease.] </a:t>
            </a:r>
            <a:endParaRPr lang="en-AU" dirty="0"/>
          </a:p>
        </p:txBody>
      </p:sp>
      <p:cxnSp>
        <p:nvCxnSpPr>
          <p:cNvPr id="6" name="Straight Connector 5"/>
          <p:cNvCxnSpPr/>
          <p:nvPr/>
        </p:nvCxnSpPr>
        <p:spPr>
          <a:xfrm flipH="1">
            <a:off x="7956376" y="908720"/>
            <a:ext cx="936104" cy="15841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48264" y="1124744"/>
            <a:ext cx="1800200" cy="646331"/>
          </a:xfrm>
          <a:prstGeom prst="rect">
            <a:avLst/>
          </a:prstGeom>
          <a:noFill/>
          <a:ln>
            <a:solidFill>
              <a:schemeClr val="tx1"/>
            </a:solidFill>
          </a:ln>
        </p:spPr>
        <p:txBody>
          <a:bodyPr wrap="square" rtlCol="0">
            <a:spAutoFit/>
          </a:bodyPr>
          <a:lstStyle/>
          <a:p>
            <a:r>
              <a:rPr lang="en-US" dirty="0" smtClean="0"/>
              <a:t>Wall / stratum </a:t>
            </a:r>
            <a:r>
              <a:rPr lang="en-US" dirty="0" err="1" smtClean="0"/>
              <a:t>compactum</a:t>
            </a:r>
            <a:r>
              <a:rPr lang="en-US" dirty="0" smtClean="0"/>
              <a:t> </a:t>
            </a:r>
            <a:endParaRPr lang="en-US" dirty="0"/>
          </a:p>
        </p:txBody>
      </p:sp>
      <p:pic>
        <p:nvPicPr>
          <p:cNvPr id="8" name="Picture 7" descr="Hrt-X 070653-7A thickx20-s.jpg"/>
          <p:cNvPicPr>
            <a:picLocks noGrp="1" noChangeAspect="1"/>
          </p:cNvPicPr>
          <p:nvPr isPhoto="1"/>
        </p:nvPicPr>
        <p:blipFill>
          <a:blip r:embed="rId3" cstate="screen">
            <a:lum/>
          </a:blip>
          <a:stretch>
            <a:fillRect/>
          </a:stretch>
        </p:blipFill>
        <p:spPr>
          <a:xfrm>
            <a:off x="179512" y="313087"/>
            <a:ext cx="8820472" cy="6544913"/>
          </a:xfrm>
          <a:prstGeom prst="rect">
            <a:avLst/>
          </a:prstGeom>
          <a:noFill/>
          <a:ln>
            <a:solidFill>
              <a:schemeClr val="tx1">
                <a:lumMod val="75000"/>
                <a:lumOff val="25000"/>
              </a:schemeClr>
            </a:solidFill>
          </a:ln>
        </p:spPr>
      </p:pic>
      <p:sp>
        <p:nvSpPr>
          <p:cNvPr id="9" name="TextBox 8"/>
          <p:cNvSpPr txBox="1"/>
          <p:nvPr/>
        </p:nvSpPr>
        <p:spPr>
          <a:xfrm>
            <a:off x="251520" y="476672"/>
            <a:ext cx="8712968" cy="3016210"/>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a:spcAft>
                <a:spcPts val="600"/>
              </a:spcAft>
            </a:pPr>
            <a:r>
              <a:rPr lang="en-AU" dirty="0" smtClean="0"/>
              <a:t>In this case there is little evidence of overtly hypertrophic nuclei, indicating that this is a long-term rather than rapidly progressing response. </a:t>
            </a:r>
          </a:p>
          <a:p>
            <a:pPr>
              <a:spcAft>
                <a:spcPts val="600"/>
              </a:spcAft>
            </a:pPr>
            <a:r>
              <a:rPr lang="en-AU" dirty="0" smtClean="0"/>
              <a:t>Such hearts were found to be common after chronic exposure to amoebic  gill disease (AGD). These clinical / diagnostic findings have been verified by experimental studies which showed changes in heart morphology with chronic heavy amoebic gill disease exposure, which was attributed to a need for elevated heart effort and elevated blood pressure   to counter AGD induced gill vasoconstriction .(See Part 12c). </a:t>
            </a:r>
          </a:p>
          <a:p>
            <a:pPr>
              <a:spcAft>
                <a:spcPts val="600"/>
              </a:spcAft>
            </a:pPr>
            <a:r>
              <a:rPr lang="en-AU" dirty="0" smtClean="0"/>
              <a:t>If sufficiently pronounced, hypertrophy may result in reduced heart volume, which can </a:t>
            </a:r>
            <a:r>
              <a:rPr lang="en-AU" dirty="0" smtClean="0">
                <a:effectLst>
                  <a:outerShdw blurRad="38100" dist="38100" dir="2700000" algn="tl">
                    <a:srgbClr val="000000">
                      <a:alpha val="43137"/>
                    </a:srgbClr>
                  </a:outerShdw>
                </a:effectLst>
              </a:rPr>
              <a:t>reduce</a:t>
            </a:r>
            <a:r>
              <a:rPr lang="en-AU" dirty="0" smtClean="0"/>
              <a:t> overall heart performance and may be of clinical significance during times of stress  that results in an increased circulatory demand. </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rt-x 070743-13Ax4b-s.jpg"/>
          <p:cNvPicPr>
            <a:picLocks noGrp="1" noChangeAspect="1"/>
          </p:cNvPicPr>
          <p:nvPr isPhoto="1"/>
        </p:nvPicPr>
        <p:blipFill>
          <a:blip r:embed="rId2" cstate="screen">
            <a:lum/>
          </a:blip>
          <a:srcRect/>
          <a:stretch>
            <a:fillRect/>
          </a:stretch>
        </p:blipFill>
        <p:spPr>
          <a:xfrm>
            <a:off x="3520440" y="1"/>
            <a:ext cx="5605272" cy="4240530"/>
          </a:xfrm>
          <a:prstGeom prst="rect">
            <a:avLst/>
          </a:prstGeom>
          <a:noFill/>
          <a:ln>
            <a:noFill/>
          </a:ln>
        </p:spPr>
      </p:pic>
      <p:pic>
        <p:nvPicPr>
          <p:cNvPr id="3" name="Picture 2" descr="Hrt-x 070743-13Ax4-s.jpg"/>
          <p:cNvPicPr>
            <a:picLocks noGrp="1" noChangeAspect="1"/>
          </p:cNvPicPr>
          <p:nvPr isPhoto="1"/>
        </p:nvPicPr>
        <p:blipFill>
          <a:blip r:embed="rId3" cstate="screen">
            <a:lum/>
          </a:blip>
          <a:srcRect/>
          <a:stretch>
            <a:fillRect/>
          </a:stretch>
        </p:blipFill>
        <p:spPr>
          <a:xfrm>
            <a:off x="3511296" y="2560320"/>
            <a:ext cx="5605272" cy="4240530"/>
          </a:xfrm>
          <a:prstGeom prst="rect">
            <a:avLst/>
          </a:prstGeom>
          <a:noFill/>
          <a:ln>
            <a:noFill/>
          </a:ln>
        </p:spPr>
      </p:pic>
      <p:sp>
        <p:nvSpPr>
          <p:cNvPr id="5" name="TextBox 4"/>
          <p:cNvSpPr txBox="1"/>
          <p:nvPr/>
        </p:nvSpPr>
        <p:spPr>
          <a:xfrm>
            <a:off x="107505" y="260648"/>
            <a:ext cx="3312368" cy="5078313"/>
          </a:xfrm>
          <a:prstGeom prst="rect">
            <a:avLst/>
          </a:prstGeom>
          <a:noFill/>
        </p:spPr>
        <p:txBody>
          <a:bodyPr wrap="square" rtlCol="0">
            <a:spAutoFit/>
          </a:bodyPr>
          <a:lstStyle/>
          <a:p>
            <a:r>
              <a:rPr lang="en-AU" dirty="0" smtClean="0">
                <a:effectLst>
                  <a:outerShdw blurRad="38100" dist="38100" dir="2700000" algn="tl">
                    <a:srgbClr val="000000">
                      <a:alpha val="43137"/>
                    </a:srgbClr>
                  </a:outerShdw>
                </a:effectLst>
              </a:rPr>
              <a:t>Myocardial variations continued: </a:t>
            </a:r>
            <a:r>
              <a:rPr lang="en-US" dirty="0" smtClean="0"/>
              <a:t>Composite photo of a 1200 g salmon, harvested from a similar area within a week of the previous fish. This group had on-going low level mortalities. No infectious disease was found, but there was evidence of jelly-fish related gill lesions, and many fish such as this with poor thin ‘</a:t>
            </a:r>
            <a:r>
              <a:rPr lang="en-US" dirty="0" err="1" smtClean="0"/>
              <a:t>raggy</a:t>
            </a:r>
            <a:r>
              <a:rPr lang="en-US" dirty="0" smtClean="0"/>
              <a:t>’ hearts. </a:t>
            </a:r>
          </a:p>
          <a:p>
            <a:r>
              <a:rPr lang="en-US" dirty="0" smtClean="0"/>
              <a:t>The wall is thin. The </a:t>
            </a:r>
            <a:r>
              <a:rPr lang="en-US" dirty="0" err="1" smtClean="0"/>
              <a:t>trabeculae</a:t>
            </a:r>
            <a:r>
              <a:rPr lang="en-US" dirty="0" smtClean="0"/>
              <a:t> appear to both occupy less of the lumen (difficult to judge unless a standard area of section is routinely taken), and to show more space between </a:t>
            </a:r>
            <a:r>
              <a:rPr lang="en-US" dirty="0" err="1" smtClean="0"/>
              <a:t>trabeculae</a:t>
            </a:r>
            <a:r>
              <a:rPr lang="en-US" dirty="0" smtClean="0"/>
              <a:t> within these areas. </a:t>
            </a:r>
            <a:endParaRPr lang="en-US" dirty="0"/>
          </a:p>
        </p:txBody>
      </p:sp>
      <p:sp>
        <p:nvSpPr>
          <p:cNvPr id="6" name="Rectangle 5"/>
          <p:cNvSpPr/>
          <p:nvPr/>
        </p:nvSpPr>
        <p:spPr>
          <a:xfrm>
            <a:off x="3995936" y="3212976"/>
            <a:ext cx="2304256" cy="1728192"/>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Hrt-x 070743-13A trab x10b-s.jpg"/>
          <p:cNvPicPr>
            <a:picLocks noGrp="1" noChangeAspect="1"/>
          </p:cNvPicPr>
          <p:nvPr isPhoto="1"/>
        </p:nvPicPr>
        <p:blipFill>
          <a:blip r:embed="rId4" cstate="screen">
            <a:lum bright="3000" contrast="15000"/>
          </a:blip>
          <a:stretch>
            <a:fillRect/>
          </a:stretch>
        </p:blipFill>
        <p:spPr>
          <a:xfrm>
            <a:off x="323528" y="513184"/>
            <a:ext cx="8550805" cy="6344816"/>
          </a:xfrm>
          <a:prstGeom prst="rect">
            <a:avLst/>
          </a:prstGeom>
          <a:noFill/>
          <a:ln>
            <a:solidFill>
              <a:schemeClr val="tx1">
                <a:lumMod val="75000"/>
                <a:lumOff val="25000"/>
              </a:schemeClr>
            </a:solidFill>
          </a:ln>
        </p:spPr>
      </p:pic>
      <p:sp>
        <p:nvSpPr>
          <p:cNvPr id="8" name="TextBox 7"/>
          <p:cNvSpPr txBox="1"/>
          <p:nvPr/>
        </p:nvSpPr>
        <p:spPr>
          <a:xfrm>
            <a:off x="323528" y="620688"/>
            <a:ext cx="7488832" cy="369332"/>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AU" dirty="0" smtClean="0"/>
              <a:t>The </a:t>
            </a:r>
            <a:r>
              <a:rPr lang="en-AU" dirty="0" err="1" smtClean="0"/>
              <a:t>trabeculae</a:t>
            </a:r>
            <a:r>
              <a:rPr lang="en-AU" dirty="0" smtClean="0"/>
              <a:t> are very thin.  </a:t>
            </a:r>
            <a:endParaRPr lang="en-AU" dirty="0"/>
          </a:p>
        </p:txBody>
      </p:sp>
      <p:pic>
        <p:nvPicPr>
          <p:cNvPr id="9" name="Picture 8" descr="Hrt-x 070743-13A trab x20-s.jpg"/>
          <p:cNvPicPr>
            <a:picLocks noGrp="1" noChangeAspect="1"/>
          </p:cNvPicPr>
          <p:nvPr isPhoto="1"/>
        </p:nvPicPr>
        <p:blipFill>
          <a:blip r:embed="rId5" cstate="screen">
            <a:lum/>
          </a:blip>
          <a:stretch>
            <a:fillRect/>
          </a:stretch>
        </p:blipFill>
        <p:spPr>
          <a:xfrm>
            <a:off x="467544" y="745485"/>
            <a:ext cx="8237737" cy="6112515"/>
          </a:xfrm>
          <a:prstGeom prst="rect">
            <a:avLst/>
          </a:prstGeom>
          <a:noFill/>
          <a:ln>
            <a:solidFill>
              <a:schemeClr val="tx1">
                <a:lumMod val="65000"/>
                <a:lumOff val="35000"/>
              </a:schemeClr>
            </a:solidFill>
          </a:ln>
        </p:spPr>
      </p:pic>
      <p:sp>
        <p:nvSpPr>
          <p:cNvPr id="10" name="TextBox 9"/>
          <p:cNvSpPr txBox="1"/>
          <p:nvPr/>
        </p:nvSpPr>
        <p:spPr>
          <a:xfrm>
            <a:off x="395536" y="764704"/>
            <a:ext cx="8245424" cy="1200329"/>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AU" dirty="0" err="1" smtClean="0"/>
              <a:t>Trabeculae</a:t>
            </a:r>
            <a:r>
              <a:rPr lang="en-AU" dirty="0" smtClean="0"/>
              <a:t> are also uneven, with very thin foci, and very low % filling of the stratum </a:t>
            </a:r>
            <a:r>
              <a:rPr lang="en-AU" dirty="0" err="1" smtClean="0"/>
              <a:t>spongiosum</a:t>
            </a:r>
            <a:r>
              <a:rPr lang="en-AU" dirty="0" smtClean="0"/>
              <a:t>  by the </a:t>
            </a:r>
            <a:r>
              <a:rPr lang="en-AU" dirty="0" err="1" smtClean="0"/>
              <a:t>trabeculae</a:t>
            </a:r>
            <a:r>
              <a:rPr lang="en-AU" dirty="0" smtClean="0"/>
              <a:t>. There is little evidence of a growth response (one hypertrophic nucleus in section, arrow).  Note too the slight increase in paler connective tissue (</a:t>
            </a:r>
            <a:r>
              <a:rPr lang="en-AU" dirty="0" err="1" smtClean="0"/>
              <a:t>endocardiosis</a:t>
            </a:r>
            <a:r>
              <a:rPr lang="en-AU" dirty="0" smtClean="0"/>
              <a:t>) at the </a:t>
            </a:r>
            <a:r>
              <a:rPr lang="en-AU" dirty="0" err="1" smtClean="0"/>
              <a:t>compact:spongy</a:t>
            </a:r>
            <a:r>
              <a:rPr lang="en-AU" dirty="0" smtClean="0"/>
              <a:t> junction (blue arrow). </a:t>
            </a:r>
            <a:endParaRPr lang="en-AU" dirty="0"/>
          </a:p>
        </p:txBody>
      </p:sp>
      <p:sp>
        <p:nvSpPr>
          <p:cNvPr id="11" name="Right Arrow 10"/>
          <p:cNvSpPr/>
          <p:nvPr/>
        </p:nvSpPr>
        <p:spPr>
          <a:xfrm>
            <a:off x="5652120" y="3068960"/>
            <a:ext cx="432048" cy="2160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1763688" y="2996952"/>
            <a:ext cx="432048" cy="216024"/>
          </a:xfrm>
          <a:prstGeom prst="rightArrow">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95536" y="2852936"/>
            <a:ext cx="8245424" cy="3847207"/>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a:spcAft>
                <a:spcPts val="600"/>
              </a:spcAft>
            </a:pPr>
            <a:r>
              <a:rPr lang="en-AU" dirty="0" smtClean="0"/>
              <a:t>Similar changes have been seen in batches of fish in Norway, where varying levels of ventricular </a:t>
            </a:r>
            <a:r>
              <a:rPr lang="en-AU" dirty="0" err="1" smtClean="0"/>
              <a:t>hypoplasia</a:t>
            </a:r>
            <a:r>
              <a:rPr lang="en-AU" dirty="0" smtClean="0"/>
              <a:t> (sometimes so severe as to result in negligible stratum </a:t>
            </a:r>
            <a:r>
              <a:rPr lang="en-AU" dirty="0" err="1" smtClean="0"/>
              <a:t>compactum</a:t>
            </a:r>
            <a:r>
              <a:rPr lang="en-AU" dirty="0" smtClean="0"/>
              <a:t>). High egg incubation temperature was identified as a possible aetiology in those populations (</a:t>
            </a:r>
            <a:r>
              <a:rPr lang="en-AU" dirty="0" err="1" smtClean="0"/>
              <a:t>Poppe</a:t>
            </a:r>
            <a:r>
              <a:rPr lang="en-AU" dirty="0" smtClean="0"/>
              <a:t> &amp; </a:t>
            </a:r>
            <a:r>
              <a:rPr lang="en-AU" dirty="0" err="1" smtClean="0"/>
              <a:t>Taksdal</a:t>
            </a:r>
            <a:r>
              <a:rPr lang="en-AU" dirty="0" smtClean="0"/>
              <a:t>, 2000). Poor growth at other early stages of development is also suspect. </a:t>
            </a:r>
          </a:p>
          <a:p>
            <a:pPr>
              <a:spcAft>
                <a:spcPts val="600"/>
              </a:spcAft>
            </a:pPr>
            <a:r>
              <a:rPr lang="en-AU" dirty="0" smtClean="0"/>
              <a:t>The on-going low level mortality in these fish appears to reflect inability to cope with the increased circulatory demand of acute stress, such as the jellyfish identified near cages. These  poorly developed hearts  would need to respond both to increased cardiac demand associated with stress, and possibly  an increased vascular resistance resulting from a local gill </a:t>
            </a:r>
            <a:r>
              <a:rPr lang="en-AU" dirty="0" err="1" smtClean="0"/>
              <a:t>vasoconstrictive</a:t>
            </a:r>
            <a:r>
              <a:rPr lang="en-AU" dirty="0" smtClean="0"/>
              <a:t> response to gill damage. </a:t>
            </a:r>
          </a:p>
          <a:p>
            <a:pPr>
              <a:spcAft>
                <a:spcPts val="600"/>
              </a:spcAft>
            </a:pPr>
            <a:r>
              <a:rPr lang="en-AU" dirty="0" smtClean="0"/>
              <a:t>[Farmed fish are generally protected from most sudden increases in cardiac demand, compared with wild predator / prey fish, so they survive until stress or illness markedly increases cardiac demand.]</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rtScan 983428 1-acLRs3.jpg"/>
          <p:cNvPicPr>
            <a:picLocks noGrp="1" noChangeAspect="1"/>
          </p:cNvPicPr>
          <p:nvPr isPhoto="1"/>
        </p:nvPicPr>
        <p:blipFill>
          <a:blip r:embed="rId2" cstate="screen">
            <a:lum bright="-10000" contrast="20000"/>
          </a:blip>
          <a:srcRect/>
          <a:stretch>
            <a:fillRect/>
          </a:stretch>
        </p:blipFill>
        <p:spPr>
          <a:xfrm>
            <a:off x="3280667" y="0"/>
            <a:ext cx="5863333" cy="3356992"/>
          </a:xfrm>
          <a:prstGeom prst="rect">
            <a:avLst/>
          </a:prstGeom>
          <a:noFill/>
          <a:ln>
            <a:noFill/>
          </a:ln>
        </p:spPr>
      </p:pic>
      <p:pic>
        <p:nvPicPr>
          <p:cNvPr id="3" name="Picture 2" descr="HeartScan 983428 16-acLRs3.jpg"/>
          <p:cNvPicPr>
            <a:picLocks noGrp="1" noChangeAspect="1"/>
          </p:cNvPicPr>
          <p:nvPr isPhoto="1"/>
        </p:nvPicPr>
        <p:blipFill>
          <a:blip r:embed="rId3" cstate="screen">
            <a:lum bright="-10000" contrast="30000"/>
          </a:blip>
          <a:srcRect/>
          <a:stretch>
            <a:fillRect/>
          </a:stretch>
        </p:blipFill>
        <p:spPr>
          <a:xfrm>
            <a:off x="3275856" y="3382220"/>
            <a:ext cx="5868144" cy="3475780"/>
          </a:xfrm>
          <a:prstGeom prst="rect">
            <a:avLst/>
          </a:prstGeom>
          <a:noFill/>
          <a:ln>
            <a:noFill/>
          </a:ln>
        </p:spPr>
      </p:pic>
      <p:sp>
        <p:nvSpPr>
          <p:cNvPr id="5" name="TextBox 4"/>
          <p:cNvSpPr txBox="1"/>
          <p:nvPr/>
        </p:nvSpPr>
        <p:spPr>
          <a:xfrm>
            <a:off x="0" y="476672"/>
            <a:ext cx="3096344" cy="6063198"/>
          </a:xfrm>
          <a:prstGeom prst="rect">
            <a:avLst/>
          </a:prstGeom>
          <a:noFill/>
        </p:spPr>
        <p:txBody>
          <a:bodyPr wrap="square" rtlCol="0">
            <a:spAutoFit/>
          </a:bodyPr>
          <a:lstStyle/>
          <a:p>
            <a:pPr>
              <a:spcAft>
                <a:spcPts val="600"/>
              </a:spcAft>
            </a:pPr>
            <a:r>
              <a:rPr lang="en-US" dirty="0" smtClean="0"/>
              <a:t>Two scanned slides of multiple organs from two fish fed high (top section) and moderate (bottom) levels of an unbalanced fat source. </a:t>
            </a:r>
          </a:p>
          <a:p>
            <a:pPr>
              <a:spcAft>
                <a:spcPts val="600"/>
              </a:spcAft>
            </a:pPr>
            <a:r>
              <a:rPr lang="en-US" dirty="0" smtClean="0"/>
              <a:t>The feed trial was terminated early due to a high level of mortalities (in both groups, but particularly the high fat group),  which were related to jellyfish stings &amp; related stresses. The mortality was higher in these cages,</a:t>
            </a:r>
            <a:r>
              <a:rPr lang="en-US" dirty="0" smtClean="0">
                <a:effectLst>
                  <a:outerShdw blurRad="38100" dist="38100" dir="2700000" algn="tl">
                    <a:srgbClr val="000000">
                      <a:alpha val="43137"/>
                    </a:srgbClr>
                  </a:outerShdw>
                </a:effectLst>
              </a:rPr>
              <a:t> though the level of exposure was similar across </a:t>
            </a:r>
            <a:r>
              <a:rPr lang="en-US" dirty="0" smtClean="0"/>
              <a:t> </a:t>
            </a:r>
            <a:r>
              <a:rPr lang="en-US" dirty="0" smtClean="0">
                <a:effectLst>
                  <a:outerShdw blurRad="38100" dist="38100" dir="2700000" algn="tl">
                    <a:srgbClr val="000000">
                      <a:alpha val="43137"/>
                    </a:srgbClr>
                  </a:outerShdw>
                </a:effectLst>
              </a:rPr>
              <a:t>intervening normal-fed tanks</a:t>
            </a:r>
            <a:r>
              <a:rPr lang="en-US" dirty="0" smtClean="0"/>
              <a:t>. (That is, these fish were unable to cope with this stress.)</a:t>
            </a:r>
          </a:p>
          <a:p>
            <a:pPr>
              <a:spcAft>
                <a:spcPts val="600"/>
              </a:spcAft>
            </a:pPr>
            <a:r>
              <a:rPr lang="en-US" dirty="0" smtClean="0"/>
              <a:t>Marked thinning of the myocardium (especially the </a:t>
            </a:r>
            <a:r>
              <a:rPr lang="en-US" dirty="0" err="1" smtClean="0"/>
              <a:t>spongiosum</a:t>
            </a:r>
            <a:r>
              <a:rPr lang="en-US" dirty="0" smtClean="0"/>
              <a:t>) is visible in the upper section.  </a:t>
            </a:r>
            <a:endParaRPr lang="en-US" dirty="0"/>
          </a:p>
        </p:txBody>
      </p:sp>
      <p:pic>
        <p:nvPicPr>
          <p:cNvPr id="8" name="Picture 7" descr="HeartScan 983428 1-accs-AVALRs3.jpg"/>
          <p:cNvPicPr>
            <a:picLocks noGrp="1" noChangeAspect="1"/>
          </p:cNvPicPr>
          <p:nvPr isPhoto="1"/>
        </p:nvPicPr>
        <p:blipFill>
          <a:blip r:embed="rId4" cstate="screen">
            <a:lum contrast="10000"/>
          </a:blip>
          <a:srcRect/>
          <a:stretch>
            <a:fillRect/>
          </a:stretch>
        </p:blipFill>
        <p:spPr>
          <a:xfrm>
            <a:off x="1" y="2420888"/>
            <a:ext cx="3880201" cy="4368693"/>
          </a:xfrm>
          <a:prstGeom prst="rect">
            <a:avLst/>
          </a:prstGeom>
          <a:noFill/>
          <a:ln>
            <a:solidFill>
              <a:schemeClr val="tx1">
                <a:lumMod val="75000"/>
                <a:lumOff val="25000"/>
              </a:schemeClr>
            </a:solidFill>
          </a:ln>
        </p:spPr>
      </p:pic>
      <p:pic>
        <p:nvPicPr>
          <p:cNvPr id="9" name="Picture 8" descr="HeartScan 983428 16heart-accLRs3.jpg"/>
          <p:cNvPicPr>
            <a:picLocks noGrp="1" noChangeAspect="1"/>
          </p:cNvPicPr>
          <p:nvPr isPhoto="1"/>
        </p:nvPicPr>
        <p:blipFill>
          <a:blip r:embed="rId5" cstate="screen">
            <a:lum contrast="10000"/>
          </a:blip>
          <a:srcRect/>
          <a:stretch>
            <a:fillRect/>
          </a:stretch>
        </p:blipFill>
        <p:spPr>
          <a:xfrm>
            <a:off x="3923928" y="2420888"/>
            <a:ext cx="5216590" cy="4104456"/>
          </a:xfrm>
          <a:prstGeom prst="rect">
            <a:avLst/>
          </a:prstGeom>
          <a:noFill/>
          <a:ln>
            <a:solidFill>
              <a:schemeClr val="tx1">
                <a:lumMod val="75000"/>
                <a:lumOff val="25000"/>
              </a:schemeClr>
            </a:solidFill>
          </a:ln>
        </p:spPr>
      </p:pic>
      <p:sp>
        <p:nvSpPr>
          <p:cNvPr id="10" name="TextBox 9"/>
          <p:cNvSpPr txBox="1"/>
          <p:nvPr/>
        </p:nvSpPr>
        <p:spPr>
          <a:xfrm>
            <a:off x="0" y="0"/>
            <a:ext cx="3291840" cy="400110"/>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2000" b="1" kern="0" dirty="0" smtClean="0">
                <a:solidFill>
                  <a:srgbClr val="D6ECFF">
                    <a:lumMod val="50000"/>
                  </a:srgbClr>
                </a:solidFill>
              </a:rPr>
              <a:t>NUTRITION &amp; HEART DISEASE</a:t>
            </a:r>
            <a:endParaRPr kumimoji="0" lang="en-AU" sz="2000" b="1" i="0" u="none" strike="noStrike" kern="0" cap="none" spc="0" normalizeH="0" baseline="0" noProof="0" dirty="0">
              <a:ln>
                <a:noFill/>
              </a:ln>
              <a:solidFill>
                <a:srgbClr val="D6ECFF">
                  <a:lumMod val="50000"/>
                </a:srgbClr>
              </a:solidFill>
              <a:effectLst/>
              <a:uLnTx/>
              <a:uFillTx/>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83428-16-22%-fat-x-4-WMO.jpg"/>
          <p:cNvPicPr>
            <a:picLocks noGrp="1" noChangeAspect="1"/>
          </p:cNvPicPr>
          <p:nvPr isPhoto="1"/>
        </p:nvPicPr>
        <p:blipFill>
          <a:blip r:embed="rId2" cstate="screen">
            <a:lum bright="6000" contrast="25000"/>
          </a:blip>
          <a:stretch>
            <a:fillRect/>
          </a:stretch>
        </p:blipFill>
        <p:spPr>
          <a:xfrm>
            <a:off x="0" y="34925"/>
            <a:ext cx="9144000" cy="6786563"/>
          </a:xfrm>
          <a:prstGeom prst="rect">
            <a:avLst/>
          </a:prstGeom>
          <a:noFill/>
          <a:ln>
            <a:noFill/>
          </a:ln>
        </p:spPr>
      </p:pic>
      <p:sp>
        <p:nvSpPr>
          <p:cNvPr id="3" name="TextBox 2"/>
          <p:cNvSpPr txBox="1"/>
          <p:nvPr/>
        </p:nvSpPr>
        <p:spPr>
          <a:xfrm>
            <a:off x="0" y="116632"/>
            <a:ext cx="8964488" cy="923330"/>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AU" dirty="0" smtClean="0"/>
              <a:t>Section from the fish with the lower level of unbalanced fat, showing that although both muscle components appear quite dense, scattered areas of increased </a:t>
            </a:r>
            <a:r>
              <a:rPr lang="en-AU" dirty="0" err="1" smtClean="0"/>
              <a:t>cellularity</a:t>
            </a:r>
            <a:r>
              <a:rPr lang="en-AU" dirty="0" smtClean="0"/>
              <a:t> (inflammation) are present, mainly along the junction of two zones (arrows). [x 4 objective]</a:t>
            </a:r>
            <a:endParaRPr lang="en-AU" dirty="0"/>
          </a:p>
        </p:txBody>
      </p:sp>
      <p:sp>
        <p:nvSpPr>
          <p:cNvPr id="5" name="Right Arrow 4"/>
          <p:cNvSpPr/>
          <p:nvPr/>
        </p:nvSpPr>
        <p:spPr>
          <a:xfrm rot="2640000">
            <a:off x="6133685" y="2505521"/>
            <a:ext cx="360040" cy="288032"/>
          </a:xfrm>
          <a:prstGeom prst="rightArrow">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2640000">
            <a:off x="4837541" y="3153593"/>
            <a:ext cx="360040" cy="288032"/>
          </a:xfrm>
          <a:prstGeom prst="rightArrow">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2640000">
            <a:off x="2965334" y="3945682"/>
            <a:ext cx="360040" cy="288032"/>
          </a:xfrm>
          <a:prstGeom prst="rightArrow">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2640000">
            <a:off x="517061" y="5097809"/>
            <a:ext cx="360040" cy="288032"/>
          </a:xfrm>
          <a:prstGeom prst="rightArrow">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2640000">
            <a:off x="6997782" y="1857449"/>
            <a:ext cx="360040" cy="288032"/>
          </a:xfrm>
          <a:prstGeom prst="rightArrow">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203848" y="2348880"/>
            <a:ext cx="3240360" cy="25202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983428-16 22% fat x 10LRs3.jpg"/>
          <p:cNvPicPr>
            <a:picLocks noGrp="1" noChangeAspect="1"/>
          </p:cNvPicPr>
          <p:nvPr isPhoto="1"/>
        </p:nvPicPr>
        <p:blipFill>
          <a:blip r:embed="rId3" cstate="screen">
            <a:lum bright="3000" contrast="25000"/>
          </a:blip>
          <a:stretch>
            <a:fillRect/>
          </a:stretch>
        </p:blipFill>
        <p:spPr>
          <a:xfrm>
            <a:off x="230921" y="404664"/>
            <a:ext cx="8697055" cy="6453336"/>
          </a:xfrm>
          <a:prstGeom prst="rect">
            <a:avLst/>
          </a:prstGeom>
          <a:noFill/>
          <a:ln>
            <a:solidFill>
              <a:schemeClr val="tx1">
                <a:lumMod val="65000"/>
                <a:lumOff val="35000"/>
              </a:schemeClr>
            </a:solidFill>
          </a:ln>
        </p:spPr>
      </p:pic>
      <p:sp>
        <p:nvSpPr>
          <p:cNvPr id="12" name="TextBox 11"/>
          <p:cNvSpPr txBox="1"/>
          <p:nvPr/>
        </p:nvSpPr>
        <p:spPr>
          <a:xfrm>
            <a:off x="251520" y="620688"/>
            <a:ext cx="8568952" cy="369332"/>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AU" dirty="0" smtClean="0"/>
              <a:t>Areas of hypertrophic nuclei and thick </a:t>
            </a:r>
            <a:r>
              <a:rPr lang="en-AU" dirty="0" err="1" smtClean="0"/>
              <a:t>trabeculae</a:t>
            </a:r>
            <a:r>
              <a:rPr lang="en-AU" dirty="0" smtClean="0"/>
              <a:t> are present. [x 10 objective]</a:t>
            </a:r>
            <a:endParaRPr lang="en-AU" dirty="0"/>
          </a:p>
        </p:txBody>
      </p:sp>
      <p:pic>
        <p:nvPicPr>
          <p:cNvPr id="15" name="Picture 14" descr="983428-16 22% fat x 20LRs3.jpg"/>
          <p:cNvPicPr>
            <a:picLocks noGrp="1" noChangeAspect="1"/>
          </p:cNvPicPr>
          <p:nvPr isPhoto="1"/>
        </p:nvPicPr>
        <p:blipFill>
          <a:blip r:embed="rId4" cstate="screen">
            <a:lum contrast="20000"/>
          </a:blip>
          <a:stretch>
            <a:fillRect/>
          </a:stretch>
        </p:blipFill>
        <p:spPr>
          <a:xfrm>
            <a:off x="395536" y="657200"/>
            <a:ext cx="8356717" cy="6200800"/>
          </a:xfrm>
          <a:prstGeom prst="rect">
            <a:avLst/>
          </a:prstGeom>
          <a:noFill/>
          <a:ln>
            <a:solidFill>
              <a:schemeClr val="tx1">
                <a:lumMod val="75000"/>
                <a:lumOff val="25000"/>
              </a:schemeClr>
            </a:solidFill>
          </a:ln>
        </p:spPr>
      </p:pic>
      <p:sp>
        <p:nvSpPr>
          <p:cNvPr id="16" name="TextBox 15"/>
          <p:cNvSpPr txBox="1"/>
          <p:nvPr/>
        </p:nvSpPr>
        <p:spPr>
          <a:xfrm>
            <a:off x="395536" y="1052736"/>
            <a:ext cx="8056512" cy="646331"/>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AU" dirty="0" smtClean="0"/>
              <a:t>..together with foci of degeneration (arrow) , possibly including some </a:t>
            </a:r>
            <a:r>
              <a:rPr lang="en-AU" dirty="0" err="1" smtClean="0"/>
              <a:t>myocytes</a:t>
            </a:r>
            <a:r>
              <a:rPr lang="en-AU" dirty="0" smtClean="0"/>
              <a:t> as well as apparent </a:t>
            </a:r>
            <a:r>
              <a:rPr lang="en-AU" dirty="0" err="1" smtClean="0"/>
              <a:t>lysed</a:t>
            </a:r>
            <a:r>
              <a:rPr lang="en-AU" dirty="0" smtClean="0"/>
              <a:t> erythrocytes (implying a small localized clot). [x 20 objective]</a:t>
            </a:r>
            <a:endParaRPr lang="en-AU" dirty="0"/>
          </a:p>
        </p:txBody>
      </p:sp>
      <p:sp>
        <p:nvSpPr>
          <p:cNvPr id="17" name="Right Arrow 16"/>
          <p:cNvSpPr/>
          <p:nvPr/>
        </p:nvSpPr>
        <p:spPr>
          <a:xfrm>
            <a:off x="4572000" y="3861048"/>
            <a:ext cx="432048" cy="216024"/>
          </a:xfrm>
          <a:prstGeom prst="rightArrow">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983428-16 22% fat x 20bLRs3.jpg"/>
          <p:cNvPicPr>
            <a:picLocks noGrp="1" noChangeAspect="1"/>
          </p:cNvPicPr>
          <p:nvPr isPhoto="1"/>
        </p:nvPicPr>
        <p:blipFill>
          <a:blip r:embed="rId5" cstate="screen">
            <a:lum contrast="20000"/>
          </a:blip>
          <a:stretch>
            <a:fillRect/>
          </a:stretch>
        </p:blipFill>
        <p:spPr>
          <a:xfrm>
            <a:off x="611560" y="945232"/>
            <a:ext cx="7968541" cy="5912768"/>
          </a:xfrm>
          <a:prstGeom prst="rect">
            <a:avLst/>
          </a:prstGeom>
          <a:noFill/>
          <a:ln>
            <a:solidFill>
              <a:schemeClr val="tx1">
                <a:lumMod val="75000"/>
                <a:lumOff val="25000"/>
              </a:schemeClr>
            </a:solidFill>
          </a:ln>
        </p:spPr>
      </p:pic>
      <p:sp>
        <p:nvSpPr>
          <p:cNvPr id="19" name="TextBox 18"/>
          <p:cNvSpPr txBox="1"/>
          <p:nvPr/>
        </p:nvSpPr>
        <p:spPr>
          <a:xfrm>
            <a:off x="547936" y="1061120"/>
            <a:ext cx="8056512" cy="923330"/>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AU" dirty="0" smtClean="0"/>
              <a:t>..plus small foci of reaction (presumably to the degenerate cells). [x 20 objective]</a:t>
            </a:r>
          </a:p>
          <a:p>
            <a:r>
              <a:rPr lang="en-AU" dirty="0" smtClean="0"/>
              <a:t>Overall the </a:t>
            </a:r>
            <a:r>
              <a:rPr lang="en-AU" dirty="0" err="1" smtClean="0"/>
              <a:t>trabecular</a:t>
            </a:r>
            <a:r>
              <a:rPr lang="en-AU" dirty="0" smtClean="0"/>
              <a:t> size was reduced also in this group (especially relative to body size, overall growth not being affected), but not to the extent of the high fat group. </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2" grpId="0" animBg="1"/>
      <p:bldP spid="16" grpId="0" animBg="1"/>
      <p:bldP spid="17"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90316-14-4 heart x 20LRs3.jpg"/>
          <p:cNvPicPr>
            <a:picLocks noGrp="1" noChangeAspect="1"/>
          </p:cNvPicPr>
          <p:nvPr isPhoto="1"/>
        </p:nvPicPr>
        <p:blipFill>
          <a:blip r:embed="rId2" cstate="screen">
            <a:lum/>
          </a:blip>
          <a:stretch>
            <a:fillRect/>
          </a:stretch>
        </p:blipFill>
        <p:spPr>
          <a:xfrm>
            <a:off x="0" y="36513"/>
            <a:ext cx="9144000" cy="6784975"/>
          </a:xfrm>
          <a:prstGeom prst="rect">
            <a:avLst/>
          </a:prstGeom>
          <a:noFill/>
          <a:ln>
            <a:noFill/>
          </a:ln>
        </p:spPr>
      </p:pic>
      <p:sp>
        <p:nvSpPr>
          <p:cNvPr id="4" name="TextBox 3"/>
          <p:cNvSpPr txBox="1"/>
          <p:nvPr/>
        </p:nvSpPr>
        <p:spPr>
          <a:xfrm>
            <a:off x="0" y="0"/>
            <a:ext cx="9144000" cy="1200329"/>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AU" dirty="0" smtClean="0"/>
              <a:t>Note the focus of increased connective tissue, as well as hypertrophic nuclei, at the </a:t>
            </a:r>
            <a:r>
              <a:rPr lang="en-AU" dirty="0" err="1" smtClean="0"/>
              <a:t>junctional</a:t>
            </a:r>
            <a:r>
              <a:rPr lang="en-AU" dirty="0" smtClean="0"/>
              <a:t> zone. Other changes include foaminess of plasma (usually most obvious at the junction), streaky myocardial pallor (arrow), and reduction in the size of </a:t>
            </a:r>
            <a:r>
              <a:rPr lang="en-AU" dirty="0" err="1" smtClean="0"/>
              <a:t>myofibres</a:t>
            </a:r>
            <a:r>
              <a:rPr lang="en-AU" dirty="0" smtClean="0"/>
              <a:t> in the adjacent compact muscle (at left), leaving increased  pale spaces between adjacent cells. [x 20 objective]</a:t>
            </a:r>
            <a:endParaRPr lang="en-AU" dirty="0"/>
          </a:p>
        </p:txBody>
      </p:sp>
      <p:sp>
        <p:nvSpPr>
          <p:cNvPr id="5" name="Right Arrow 4"/>
          <p:cNvSpPr/>
          <p:nvPr/>
        </p:nvSpPr>
        <p:spPr>
          <a:xfrm>
            <a:off x="7668344" y="2780928"/>
            <a:ext cx="432048" cy="2160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83428-1 30% fat x 4cLRs3.jpg"/>
          <p:cNvPicPr>
            <a:picLocks noGrp="1" noChangeAspect="1"/>
          </p:cNvPicPr>
          <p:nvPr isPhoto="1"/>
        </p:nvPicPr>
        <p:blipFill>
          <a:blip r:embed="rId2" cstate="screen">
            <a:lum contrast="5000"/>
          </a:blip>
          <a:stretch>
            <a:fillRect/>
          </a:stretch>
        </p:blipFill>
        <p:spPr>
          <a:xfrm>
            <a:off x="611560" y="942932"/>
            <a:ext cx="7971641" cy="5915068"/>
          </a:xfrm>
          <a:prstGeom prst="rect">
            <a:avLst/>
          </a:prstGeom>
          <a:noFill/>
          <a:ln>
            <a:noFill/>
          </a:ln>
        </p:spPr>
      </p:pic>
      <p:sp>
        <p:nvSpPr>
          <p:cNvPr id="3" name="TextBox 2"/>
          <p:cNvSpPr txBox="1"/>
          <p:nvPr/>
        </p:nvSpPr>
        <p:spPr>
          <a:xfrm>
            <a:off x="0" y="0"/>
            <a:ext cx="8964488" cy="923330"/>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AU" dirty="0" smtClean="0"/>
              <a:t>Section from the fish (above scan) fed with the highest level of unbalanced fat, for ~ 4 months.  </a:t>
            </a:r>
            <a:r>
              <a:rPr lang="en-AU" dirty="0" err="1" smtClean="0"/>
              <a:t>Trabeculae</a:t>
            </a:r>
            <a:r>
              <a:rPr lang="en-AU" dirty="0" smtClean="0"/>
              <a:t> in the spongy muscle layer are very thin. Compact muscle fibres also appear thinned, with increased visible spaces between. [x 4 objective]</a:t>
            </a:r>
            <a:endParaRPr lang="en-AU" dirty="0"/>
          </a:p>
        </p:txBody>
      </p:sp>
      <p:pic>
        <p:nvPicPr>
          <p:cNvPr id="4" name="Picture 3" descr="983428-1 30% fat x 10LRs3.jpg"/>
          <p:cNvPicPr>
            <a:picLocks noGrp="1" noChangeAspect="1"/>
          </p:cNvPicPr>
          <p:nvPr isPhoto="1"/>
        </p:nvPicPr>
        <p:blipFill>
          <a:blip r:embed="rId3" cstate="screen">
            <a:lum/>
          </a:blip>
          <a:stretch>
            <a:fillRect/>
          </a:stretch>
        </p:blipFill>
        <p:spPr>
          <a:xfrm>
            <a:off x="179512" y="297802"/>
            <a:ext cx="8791865" cy="6523686"/>
          </a:xfrm>
          <a:prstGeom prst="rect">
            <a:avLst/>
          </a:prstGeom>
          <a:noFill/>
          <a:ln>
            <a:solidFill>
              <a:schemeClr val="tx1">
                <a:lumMod val="75000"/>
                <a:lumOff val="25000"/>
              </a:schemeClr>
            </a:solidFill>
          </a:ln>
        </p:spPr>
      </p:pic>
      <p:sp>
        <p:nvSpPr>
          <p:cNvPr id="5" name="TextBox 4"/>
          <p:cNvSpPr txBox="1"/>
          <p:nvPr/>
        </p:nvSpPr>
        <p:spPr>
          <a:xfrm>
            <a:off x="179512" y="692696"/>
            <a:ext cx="8712968" cy="923330"/>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AU" dirty="0" smtClean="0"/>
              <a:t>Detail of the junction area. Inflammation and degeneration is less obvious, but all muscle fibres are markedly thin, with little hypertrophy and some small condensed nuclei in the compact muscle.  [x 10 objective]</a:t>
            </a:r>
            <a:endParaRPr lang="en-AU" dirty="0"/>
          </a:p>
        </p:txBody>
      </p:sp>
      <p:pic>
        <p:nvPicPr>
          <p:cNvPr id="6" name="Picture 5" descr="983428-1 30% fat x 20LRs3.jpg"/>
          <p:cNvPicPr>
            <a:picLocks noGrp="1" noChangeAspect="1"/>
          </p:cNvPicPr>
          <p:nvPr isPhoto="1"/>
        </p:nvPicPr>
        <p:blipFill>
          <a:blip r:embed="rId4" cstate="screen">
            <a:lum/>
          </a:blip>
          <a:stretch>
            <a:fillRect/>
          </a:stretch>
        </p:blipFill>
        <p:spPr>
          <a:xfrm>
            <a:off x="251520" y="513184"/>
            <a:ext cx="8568952" cy="6344816"/>
          </a:xfrm>
          <a:prstGeom prst="rect">
            <a:avLst/>
          </a:prstGeom>
          <a:noFill/>
          <a:ln>
            <a:solidFill>
              <a:schemeClr val="tx1">
                <a:lumMod val="75000"/>
                <a:lumOff val="25000"/>
              </a:schemeClr>
            </a:solidFill>
          </a:ln>
        </p:spPr>
      </p:pic>
      <p:sp>
        <p:nvSpPr>
          <p:cNvPr id="7" name="TextBox 6"/>
          <p:cNvSpPr txBox="1"/>
          <p:nvPr/>
        </p:nvSpPr>
        <p:spPr>
          <a:xfrm>
            <a:off x="251520" y="620688"/>
            <a:ext cx="8568952" cy="923330"/>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AU" dirty="0" smtClean="0"/>
              <a:t>Detail from an area which does show hypertrophic nuclei (arrows), indicating that although the heart is very poor, there is an attempt at regeneration, though it is likely that degeneration will outstrip this while the dietary imbalance remains.  </a:t>
            </a:r>
            <a:endParaRPr lang="en-AU" dirty="0"/>
          </a:p>
        </p:txBody>
      </p:sp>
      <p:sp>
        <p:nvSpPr>
          <p:cNvPr id="8" name="Right Arrow 7"/>
          <p:cNvSpPr/>
          <p:nvPr/>
        </p:nvSpPr>
        <p:spPr>
          <a:xfrm>
            <a:off x="1403648" y="2348880"/>
            <a:ext cx="432048" cy="2160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a:off x="4283968" y="3573016"/>
            <a:ext cx="432048" cy="2160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51520" y="1916832"/>
            <a:ext cx="8568952" cy="4678204"/>
          </a:xfrm>
          <a:prstGeom prst="rect">
            <a:avLst/>
          </a:prstGeom>
          <a:solidFill>
            <a:srgbClr val="FFFFFF"/>
          </a:solidFill>
          <a:ln>
            <a:noFill/>
          </a:ln>
          <a:effectLst>
            <a:outerShdw blurRad="44450" dist="27940" dir="5400000" algn="ctr">
              <a:srgbClr val="000000">
                <a:alpha val="32000"/>
              </a:srgbClr>
            </a:outerShdw>
          </a:effectLst>
        </p:spPr>
        <p:txBody>
          <a:bodyPr wrap="square" rtlCol="0">
            <a:spAutoFit/>
          </a:bodyPr>
          <a:lstStyle/>
          <a:p>
            <a:pPr>
              <a:spcAft>
                <a:spcPts val="600"/>
              </a:spcAft>
            </a:pPr>
            <a:r>
              <a:rPr lang="en-AU" dirty="0" smtClean="0"/>
              <a:t>Although the exact fat composition is not available, the lesions closely resemble the focal necrosis and </a:t>
            </a:r>
            <a:r>
              <a:rPr lang="en-AU" dirty="0" err="1" smtClean="0"/>
              <a:t>myofibre</a:t>
            </a:r>
            <a:r>
              <a:rPr lang="en-AU" dirty="0" smtClean="0"/>
              <a:t> thinning described by Bell et al, 1991, in Atlantic salmon fed a diet high in </a:t>
            </a:r>
            <a:r>
              <a:rPr lang="en-AU" dirty="0" err="1" smtClean="0"/>
              <a:t>linoleic</a:t>
            </a:r>
            <a:r>
              <a:rPr lang="en-AU" dirty="0" smtClean="0"/>
              <a:t> acid (in their case from sunflower oil which is high in </a:t>
            </a:r>
            <a:r>
              <a:rPr lang="en-AU" i="1" dirty="0" smtClean="0"/>
              <a:t>n</a:t>
            </a:r>
            <a:r>
              <a:rPr lang="en-AU" dirty="0" smtClean="0"/>
              <a:t>-6 fats). Normally  adequate </a:t>
            </a:r>
            <a:r>
              <a:rPr lang="en-AU" i="1" dirty="0" smtClean="0"/>
              <a:t>n</a:t>
            </a:r>
            <a:r>
              <a:rPr lang="en-AU" dirty="0" smtClean="0"/>
              <a:t>-3 fats, the polyunsaturated fatty acids (PUFA) were included. Like these fish, those on the sunflower oil diet were highly susceptible to stresses, with 30% mortality following transport. </a:t>
            </a:r>
            <a:endParaRPr lang="en-AU" dirty="0" smtClean="0">
              <a:solidFill>
                <a:srgbClr val="FF0000"/>
              </a:solidFill>
            </a:endParaRPr>
          </a:p>
          <a:p>
            <a:pPr>
              <a:spcAft>
                <a:spcPts val="600"/>
              </a:spcAft>
            </a:pPr>
            <a:r>
              <a:rPr lang="en-AU" dirty="0" smtClean="0"/>
              <a:t>Normally, freshwater fish including rainbow trout can metabolise </a:t>
            </a:r>
            <a:r>
              <a:rPr lang="en-AU" dirty="0" err="1" smtClean="0"/>
              <a:t>linoleic</a:t>
            </a:r>
            <a:r>
              <a:rPr lang="en-AU" dirty="0" smtClean="0"/>
              <a:t> acid by </a:t>
            </a:r>
            <a:r>
              <a:rPr lang="en-AU" dirty="0" err="1" smtClean="0"/>
              <a:t>desaturation</a:t>
            </a:r>
            <a:r>
              <a:rPr lang="en-AU" dirty="0" smtClean="0"/>
              <a:t> to </a:t>
            </a:r>
            <a:r>
              <a:rPr lang="en-AU" dirty="0" err="1" smtClean="0"/>
              <a:t>gammalinoleic</a:t>
            </a:r>
            <a:r>
              <a:rPr lang="en-AU" dirty="0" smtClean="0"/>
              <a:t> acid which can then undergo elongation through to </a:t>
            </a:r>
            <a:r>
              <a:rPr lang="en-AU" dirty="0" err="1" smtClean="0"/>
              <a:t>arachidonic</a:t>
            </a:r>
            <a:r>
              <a:rPr lang="en-AU" dirty="0" smtClean="0"/>
              <a:t> acid. Many marine fish are deficient in at least some of the required enzymes. This applied also to Atlantic salmon during </a:t>
            </a:r>
            <a:r>
              <a:rPr lang="en-AU" dirty="0" err="1" smtClean="0"/>
              <a:t>smoltification</a:t>
            </a:r>
            <a:r>
              <a:rPr lang="en-AU" dirty="0" smtClean="0"/>
              <a:t>, but not during the post-</a:t>
            </a:r>
            <a:r>
              <a:rPr lang="en-AU" dirty="0" err="1" smtClean="0"/>
              <a:t>smolt</a:t>
            </a:r>
            <a:r>
              <a:rPr lang="en-AU" dirty="0" smtClean="0"/>
              <a:t> seawater phase, under normal dietary conditions. The high </a:t>
            </a:r>
            <a:r>
              <a:rPr lang="en-AU" dirty="0" err="1" smtClean="0"/>
              <a:t>linoleic</a:t>
            </a:r>
            <a:r>
              <a:rPr lang="en-AU" dirty="0" smtClean="0"/>
              <a:t> levels altered the ratio of  </a:t>
            </a:r>
            <a:r>
              <a:rPr lang="en-AU" i="1" dirty="0" smtClean="0"/>
              <a:t>n</a:t>
            </a:r>
            <a:r>
              <a:rPr lang="en-AU" dirty="0" smtClean="0"/>
              <a:t>-6:</a:t>
            </a:r>
            <a:r>
              <a:rPr lang="en-AU" i="1" dirty="0" smtClean="0"/>
              <a:t>n</a:t>
            </a:r>
            <a:r>
              <a:rPr lang="en-AU" dirty="0" smtClean="0"/>
              <a:t>-3 fats, resulting in a deficiency of the latter &amp; heart lesions such as these. </a:t>
            </a:r>
          </a:p>
          <a:p>
            <a:pPr>
              <a:spcAft>
                <a:spcPts val="600"/>
              </a:spcAft>
            </a:pPr>
            <a:r>
              <a:rPr lang="en-AU" dirty="0" smtClean="0"/>
              <a:t>Other effects of nutrition on heart pathology include an increase in coronary arteriosclerosis with rapeseed oil, compared to fish oil alone (</a:t>
            </a:r>
            <a:r>
              <a:rPr lang="en-US" dirty="0" err="1" smtClean="0"/>
              <a:t>Seierstad</a:t>
            </a:r>
            <a:r>
              <a:rPr lang="en-US" dirty="0" smtClean="0"/>
              <a:t> et al, 2005); and </a:t>
            </a:r>
            <a:r>
              <a:rPr lang="en-US" dirty="0" err="1" smtClean="0"/>
              <a:t>myonecrosis</a:t>
            </a:r>
            <a:r>
              <a:rPr lang="en-US" dirty="0" smtClean="0"/>
              <a:t> of cardiac &amp; / or skeletal muscle with selenium deficiency, as in mammals. [However most fish meal based diets are likely to be high in selenium.]</a:t>
            </a:r>
            <a:r>
              <a:rPr lang="en-AU" dirty="0" smtClean="0"/>
              <a:t> </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rt-x 062261 thickx4-s.jpg"/>
          <p:cNvPicPr>
            <a:picLocks noGrp="1" noChangeAspect="1"/>
          </p:cNvPicPr>
          <p:nvPr isPhoto="1"/>
        </p:nvPicPr>
        <p:blipFill>
          <a:blip r:embed="rId2" cstate="screen">
            <a:lum/>
          </a:blip>
          <a:stretch>
            <a:fillRect/>
          </a:stretch>
        </p:blipFill>
        <p:spPr>
          <a:xfrm>
            <a:off x="0" y="36513"/>
            <a:ext cx="9144000" cy="6784975"/>
          </a:xfrm>
          <a:prstGeom prst="rect">
            <a:avLst/>
          </a:prstGeom>
          <a:noFill/>
          <a:ln>
            <a:noFill/>
          </a:ln>
        </p:spPr>
      </p:pic>
      <p:sp>
        <p:nvSpPr>
          <p:cNvPr id="4" name="TextBox 3"/>
          <p:cNvSpPr txBox="1"/>
          <p:nvPr/>
        </p:nvSpPr>
        <p:spPr>
          <a:xfrm>
            <a:off x="107504" y="188640"/>
            <a:ext cx="8839200" cy="646331"/>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a:spcAft>
                <a:spcPts val="600"/>
              </a:spcAft>
            </a:pPr>
            <a:r>
              <a:rPr lang="en-AU" dirty="0" smtClean="0">
                <a:effectLst>
                  <a:outerShdw blurRad="38100" dist="38100" dir="2700000" algn="tl">
                    <a:srgbClr val="000000">
                      <a:alpha val="43137"/>
                    </a:srgbClr>
                  </a:outerShdw>
                </a:effectLst>
              </a:rPr>
              <a:t>Myocardial alterations – globules within myocardial cells: </a:t>
            </a:r>
            <a:r>
              <a:rPr lang="en-AU" dirty="0"/>
              <a:t> </a:t>
            </a:r>
            <a:r>
              <a:rPr lang="en-AU" dirty="0" smtClean="0"/>
              <a:t>Not all findings are fully identified. This heart is from a group of ~3.5 kg female salmon investigated for thickened &amp; fatty hearts.  </a:t>
            </a:r>
            <a:endParaRPr lang="en-AU" dirty="0"/>
          </a:p>
        </p:txBody>
      </p:sp>
      <p:pic>
        <p:nvPicPr>
          <p:cNvPr id="5" name="Picture 4" descr="Hrt-x 062261 thickx20b-s.jpg"/>
          <p:cNvPicPr>
            <a:picLocks noGrp="1" noChangeAspect="1"/>
          </p:cNvPicPr>
          <p:nvPr isPhoto="1"/>
        </p:nvPicPr>
        <p:blipFill>
          <a:blip r:embed="rId3" cstate="screen">
            <a:lum contrast="10000"/>
          </a:blip>
          <a:stretch>
            <a:fillRect/>
          </a:stretch>
        </p:blipFill>
        <p:spPr>
          <a:xfrm>
            <a:off x="377720" y="609601"/>
            <a:ext cx="8371659" cy="6211888"/>
          </a:xfrm>
          <a:prstGeom prst="rect">
            <a:avLst/>
          </a:prstGeom>
          <a:noFill/>
          <a:ln>
            <a:solidFill>
              <a:schemeClr val="bg2">
                <a:lumMod val="90000"/>
              </a:schemeClr>
            </a:solidFill>
          </a:ln>
        </p:spPr>
      </p:pic>
      <p:sp>
        <p:nvSpPr>
          <p:cNvPr id="6" name="TextBox 5"/>
          <p:cNvSpPr txBox="1"/>
          <p:nvPr/>
        </p:nvSpPr>
        <p:spPr>
          <a:xfrm>
            <a:off x="533400" y="762000"/>
            <a:ext cx="8077200" cy="1554272"/>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a:spcAft>
                <a:spcPts val="600"/>
              </a:spcAft>
            </a:pPr>
            <a:r>
              <a:rPr lang="en-AU" dirty="0" smtClean="0"/>
              <a:t>Most fish showed thickened hearts with ill defined areas of intracellular pallor, and occasional hypertrophic nuclei. There was a moderate increase in pericardial fat, and livers also showed a variable fat increase.  </a:t>
            </a:r>
          </a:p>
          <a:p>
            <a:pPr>
              <a:spcAft>
                <a:spcPts val="600"/>
              </a:spcAft>
            </a:pPr>
            <a:r>
              <a:rPr lang="en-AU" dirty="0" smtClean="0"/>
              <a:t>These findings suggested a heart effort stimulus, such as the vasoconstriction shown with amoebic gill disease (AGD), plus a dietary fat component. </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62261-9b-Heartx4bLRs3.jpg"/>
          <p:cNvPicPr>
            <a:picLocks noGrp="1" noChangeAspect="1"/>
          </p:cNvPicPr>
          <p:nvPr isPhoto="1"/>
        </p:nvPicPr>
        <p:blipFill>
          <a:blip r:embed="rId2" cstate="screen">
            <a:lum bright="-2000" contrast="15000"/>
          </a:blip>
          <a:stretch>
            <a:fillRect/>
          </a:stretch>
        </p:blipFill>
        <p:spPr>
          <a:xfrm>
            <a:off x="0" y="36513"/>
            <a:ext cx="9144000" cy="6784975"/>
          </a:xfrm>
          <a:prstGeom prst="rect">
            <a:avLst/>
          </a:prstGeom>
          <a:noFill/>
          <a:ln>
            <a:noFill/>
          </a:ln>
        </p:spPr>
      </p:pic>
      <p:sp>
        <p:nvSpPr>
          <p:cNvPr id="4" name="TextBox 3"/>
          <p:cNvSpPr txBox="1"/>
          <p:nvPr/>
        </p:nvSpPr>
        <p:spPr>
          <a:xfrm>
            <a:off x="107504" y="116632"/>
            <a:ext cx="8763000" cy="646331"/>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a:spcAft>
                <a:spcPts val="600"/>
              </a:spcAft>
            </a:pPr>
            <a:r>
              <a:rPr lang="en-AU" dirty="0" smtClean="0"/>
              <a:t>One of these fish showed a much higher level of nuclear hypertrophy, especially at  the </a:t>
            </a:r>
            <a:r>
              <a:rPr lang="en-AU" dirty="0" err="1" smtClean="0"/>
              <a:t>junctional</a:t>
            </a:r>
            <a:r>
              <a:rPr lang="en-AU" dirty="0" smtClean="0"/>
              <a:t> zone (left of photo). [x4 objective mag.]  </a:t>
            </a:r>
            <a:endParaRPr lang="en-AU" dirty="0"/>
          </a:p>
        </p:txBody>
      </p:sp>
      <p:sp>
        <p:nvSpPr>
          <p:cNvPr id="6" name="Rectangle 5"/>
          <p:cNvSpPr/>
          <p:nvPr/>
        </p:nvSpPr>
        <p:spPr>
          <a:xfrm>
            <a:off x="2514600" y="2971800"/>
            <a:ext cx="3505200" cy="25146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062261-9b-Heartx10bLRs3.jpg"/>
          <p:cNvPicPr>
            <a:picLocks noGrp="1" noChangeAspect="1"/>
          </p:cNvPicPr>
          <p:nvPr isPhoto="1"/>
        </p:nvPicPr>
        <p:blipFill>
          <a:blip r:embed="rId3" cstate="screen">
            <a:lum/>
          </a:blip>
          <a:stretch>
            <a:fillRect/>
          </a:stretch>
        </p:blipFill>
        <p:spPr>
          <a:xfrm>
            <a:off x="228600" y="355732"/>
            <a:ext cx="8763000" cy="6502268"/>
          </a:xfrm>
          <a:prstGeom prst="rect">
            <a:avLst/>
          </a:prstGeom>
          <a:noFill/>
          <a:ln>
            <a:solidFill>
              <a:schemeClr val="bg2">
                <a:lumMod val="90000"/>
              </a:schemeClr>
            </a:solidFill>
          </a:ln>
        </p:spPr>
      </p:pic>
      <p:sp>
        <p:nvSpPr>
          <p:cNvPr id="8" name="TextBox 7"/>
          <p:cNvSpPr txBox="1"/>
          <p:nvPr/>
        </p:nvSpPr>
        <p:spPr>
          <a:xfrm>
            <a:off x="228600" y="381000"/>
            <a:ext cx="8686800" cy="646331"/>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a:spcAft>
                <a:spcPts val="600"/>
              </a:spcAft>
            </a:pPr>
            <a:r>
              <a:rPr lang="en-AU" dirty="0" smtClean="0"/>
              <a:t>Areas of pallor in </a:t>
            </a:r>
            <a:r>
              <a:rPr lang="en-AU" dirty="0" err="1" smtClean="0"/>
              <a:t>myocytes</a:t>
            </a:r>
            <a:r>
              <a:rPr lang="en-AU" dirty="0" smtClean="0"/>
              <a:t> were more marked, and sometimes contained pale grey globules (arrows).  [x10 objective mag.]</a:t>
            </a:r>
            <a:endParaRPr lang="en-AU" dirty="0"/>
          </a:p>
        </p:txBody>
      </p:sp>
      <p:sp>
        <p:nvSpPr>
          <p:cNvPr id="9" name="Right Arrow 8"/>
          <p:cNvSpPr/>
          <p:nvPr/>
        </p:nvSpPr>
        <p:spPr>
          <a:xfrm>
            <a:off x="4724400" y="3505200"/>
            <a:ext cx="736848" cy="1398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6172200" y="2438400"/>
            <a:ext cx="736848" cy="1398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5105400" y="4724400"/>
            <a:ext cx="736848" cy="1398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95800" y="1219200"/>
            <a:ext cx="4343400" cy="304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062261-9b-Heartx20LRs3.jpg"/>
          <p:cNvPicPr>
            <a:picLocks noGrp="1" noChangeAspect="1"/>
          </p:cNvPicPr>
          <p:nvPr isPhoto="1"/>
        </p:nvPicPr>
        <p:blipFill>
          <a:blip r:embed="rId4" cstate="screen">
            <a:lum contrast="10000"/>
          </a:blip>
          <a:stretch>
            <a:fillRect/>
          </a:stretch>
        </p:blipFill>
        <p:spPr>
          <a:xfrm>
            <a:off x="381000" y="601928"/>
            <a:ext cx="8381999" cy="6219560"/>
          </a:xfrm>
          <a:prstGeom prst="rect">
            <a:avLst/>
          </a:prstGeom>
          <a:noFill/>
          <a:ln>
            <a:solidFill>
              <a:schemeClr val="bg2">
                <a:lumMod val="90000"/>
              </a:schemeClr>
            </a:solidFill>
          </a:ln>
        </p:spPr>
      </p:pic>
      <p:pic>
        <p:nvPicPr>
          <p:cNvPr id="14" name="Picture 13" descr="062261-9b-Heartx40-2LRs3.jpg"/>
          <p:cNvPicPr>
            <a:picLocks noGrp="1" noChangeAspect="1"/>
          </p:cNvPicPr>
          <p:nvPr isPhoto="1"/>
        </p:nvPicPr>
        <p:blipFill>
          <a:blip r:embed="rId5" cstate="screen">
            <a:lum bright="1000" contrast="3000"/>
          </a:blip>
          <a:stretch>
            <a:fillRect/>
          </a:stretch>
        </p:blipFill>
        <p:spPr>
          <a:xfrm>
            <a:off x="533400" y="828093"/>
            <a:ext cx="8077200" cy="5993395"/>
          </a:xfrm>
          <a:prstGeom prst="rect">
            <a:avLst/>
          </a:prstGeom>
          <a:noFill/>
          <a:ln>
            <a:solidFill>
              <a:schemeClr val="bg2">
                <a:lumMod val="90000"/>
              </a:schemeClr>
            </a:solidFill>
          </a:ln>
        </p:spPr>
      </p:pic>
      <p:sp>
        <p:nvSpPr>
          <p:cNvPr id="16" name="TextBox 15"/>
          <p:cNvSpPr txBox="1"/>
          <p:nvPr/>
        </p:nvSpPr>
        <p:spPr>
          <a:xfrm>
            <a:off x="609600" y="914400"/>
            <a:ext cx="7772400" cy="369332"/>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a:spcAft>
                <a:spcPts val="600"/>
              </a:spcAft>
            </a:pPr>
            <a:r>
              <a:rPr lang="en-AU" dirty="0" smtClean="0"/>
              <a:t>Note the other area of pallor. [x40 objective mag.]</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animBg="1"/>
      <p:bldP spid="11" grpId="0" animBg="1"/>
      <p:bldP spid="12"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title"/>
          </p:nvPr>
        </p:nvSpPr>
        <p:spPr>
          <a:xfrm>
            <a:off x="1928794" y="214290"/>
            <a:ext cx="5643602" cy="1000132"/>
          </a:xfrm>
          <a:solidFill>
            <a:schemeClr val="bg2">
              <a:lumMod val="20000"/>
              <a:lumOff val="80000"/>
            </a:schemeClr>
          </a:solidFill>
          <a:ln>
            <a:solidFill>
              <a:schemeClr val="tx1"/>
            </a:solidFill>
          </a:ln>
        </p:spPr>
        <p:txBody>
          <a:bodyPr anchor="ctr">
            <a:normAutofit fontScale="90000"/>
          </a:bodyPr>
          <a:lstStyle/>
          <a:p>
            <a:pPr marL="54864" indent="0" algn="ctr" fontAlgn="auto">
              <a:spcAft>
                <a:spcPts val="0"/>
              </a:spcAft>
              <a:defRPr/>
            </a:pPr>
            <a:r>
              <a:rPr lang="en-AU" sz="3600" dirty="0" smtClean="0">
                <a:solidFill>
                  <a:schemeClr val="bg2">
                    <a:lumMod val="50000"/>
                  </a:schemeClr>
                </a:solidFill>
                <a:latin typeface="Arial" pitchFamily="34" charset="0"/>
                <a:cs typeface="Arial" pitchFamily="34" charset="0"/>
              </a:rPr>
              <a:t>Course Outline </a:t>
            </a:r>
            <a:br>
              <a:rPr lang="en-AU" sz="3600" dirty="0" smtClean="0">
                <a:solidFill>
                  <a:schemeClr val="bg2">
                    <a:lumMod val="50000"/>
                  </a:schemeClr>
                </a:solidFill>
                <a:latin typeface="Arial" pitchFamily="34" charset="0"/>
                <a:cs typeface="Arial" pitchFamily="34" charset="0"/>
              </a:rPr>
            </a:br>
            <a:r>
              <a:rPr lang="en-AU" sz="2800" dirty="0" smtClean="0">
                <a:solidFill>
                  <a:schemeClr val="bg2">
                    <a:lumMod val="50000"/>
                  </a:schemeClr>
                </a:solidFill>
                <a:latin typeface="Arial" pitchFamily="34" charset="0"/>
                <a:cs typeface="Arial" pitchFamily="34" charset="0"/>
              </a:rPr>
              <a:t>A. Systematic Fish Pathology </a:t>
            </a:r>
            <a:endParaRPr lang="en-AU" sz="4000" dirty="0" smtClean="0">
              <a:solidFill>
                <a:schemeClr val="bg2">
                  <a:lumMod val="50000"/>
                </a:schemeClr>
              </a:solidFill>
              <a:latin typeface="Arial" pitchFamily="34" charset="0"/>
              <a:cs typeface="Arial" pitchFamily="34" charset="0"/>
            </a:endParaRPr>
          </a:p>
        </p:txBody>
      </p:sp>
      <p:sp>
        <p:nvSpPr>
          <p:cNvPr id="7171" name="Rectangle 4"/>
          <p:cNvSpPr>
            <a:spLocks noGrp="1" noChangeArrowheads="1"/>
          </p:cNvSpPr>
          <p:nvPr>
            <p:ph idx="1"/>
          </p:nvPr>
        </p:nvSpPr>
        <p:spPr>
          <a:xfrm>
            <a:off x="539750" y="1500188"/>
            <a:ext cx="8175625" cy="5097462"/>
          </a:xfrm>
          <a:gradFill>
            <a:gsLst>
              <a:gs pos="35000">
                <a:srgbClr val="FFEFD1">
                  <a:alpha val="58000"/>
                </a:srgbClr>
              </a:gs>
              <a:gs pos="64999">
                <a:srgbClr val="F0EBD5"/>
              </a:gs>
              <a:gs pos="100000">
                <a:srgbClr val="D1C39F"/>
              </a:gs>
            </a:gsLst>
          </a:gradFill>
        </p:spPr>
        <p:style>
          <a:lnRef idx="1">
            <a:schemeClr val="accent3"/>
          </a:lnRef>
          <a:fillRef idx="2">
            <a:schemeClr val="accent3"/>
          </a:fillRef>
          <a:effectRef idx="1">
            <a:schemeClr val="accent3"/>
          </a:effectRef>
          <a:fontRef idx="minor">
            <a:schemeClr val="dk1"/>
          </a:fontRef>
        </p:style>
        <p:txBody>
          <a:bodyPr>
            <a:normAutofit/>
          </a:bodyPr>
          <a:lstStyle/>
          <a:p>
            <a:pPr fontAlgn="auto">
              <a:lnSpc>
                <a:spcPct val="90000"/>
              </a:lnSpc>
              <a:spcBef>
                <a:spcPts val="0"/>
              </a:spcBef>
              <a:spcAft>
                <a:spcPct val="20000"/>
              </a:spcAft>
              <a:buFontTx/>
              <a:buNone/>
              <a:defRPr/>
            </a:pPr>
            <a:r>
              <a:rPr lang="en-AU" sz="1600" dirty="0" smtClean="0">
                <a:solidFill>
                  <a:schemeClr val="bg2">
                    <a:lumMod val="50000"/>
                  </a:schemeClr>
                </a:solidFill>
                <a:latin typeface="Arial" pitchFamily="34" charset="0"/>
                <a:cs typeface="Arial" pitchFamily="34" charset="0"/>
              </a:rPr>
              <a:t> 1.</a:t>
            </a:r>
            <a:r>
              <a:rPr lang="en-AU" sz="1600" b="1" dirty="0" smtClean="0">
                <a:solidFill>
                  <a:schemeClr val="bg2">
                    <a:lumMod val="50000"/>
                  </a:schemeClr>
                </a:solidFill>
                <a:latin typeface="Arial" charset="0"/>
              </a:rPr>
              <a:t> </a:t>
            </a:r>
            <a:r>
              <a:rPr lang="en-AU" sz="1600" dirty="0" smtClean="0">
                <a:solidFill>
                  <a:schemeClr val="bg2">
                    <a:lumMod val="50000"/>
                  </a:schemeClr>
                </a:solidFill>
                <a:latin typeface="Arial" charset="0"/>
              </a:rPr>
              <a:t>Consider the Fish:  An evolutionary perspective on comparative anatomy and physiology</a:t>
            </a:r>
          </a:p>
          <a:p>
            <a:pPr fontAlgn="auto">
              <a:lnSpc>
                <a:spcPct val="90000"/>
              </a:lnSpc>
              <a:spcBef>
                <a:spcPts val="0"/>
              </a:spcBef>
              <a:spcAft>
                <a:spcPct val="20000"/>
              </a:spcAft>
              <a:buFontTx/>
              <a:buNone/>
              <a:defRPr/>
            </a:pPr>
            <a:r>
              <a:rPr lang="en-AU" sz="1600" dirty="0" smtClean="0">
                <a:solidFill>
                  <a:schemeClr val="bg2">
                    <a:lumMod val="50000"/>
                  </a:schemeClr>
                </a:solidFill>
                <a:latin typeface="Arial" charset="0"/>
              </a:rPr>
              <a:t> 2. Pathology of the kidney I – interstitial tissue Part A</a:t>
            </a:r>
          </a:p>
          <a:p>
            <a:pPr fontAlgn="auto">
              <a:lnSpc>
                <a:spcPct val="90000"/>
              </a:lnSpc>
              <a:spcBef>
                <a:spcPts val="0"/>
              </a:spcBef>
              <a:spcAft>
                <a:spcPct val="20000"/>
              </a:spcAft>
              <a:buFontTx/>
              <a:buNone/>
              <a:defRPr/>
            </a:pPr>
            <a:r>
              <a:rPr lang="en-AU" sz="1600" dirty="0" smtClean="0">
                <a:solidFill>
                  <a:schemeClr val="bg2">
                    <a:lumMod val="50000"/>
                  </a:schemeClr>
                </a:solidFill>
                <a:latin typeface="Arial" charset="0"/>
              </a:rPr>
              <a:t> 3. Pathology of the kidney II – interstitial tissue Part B</a:t>
            </a:r>
          </a:p>
          <a:p>
            <a:pPr fontAlgn="auto">
              <a:lnSpc>
                <a:spcPct val="90000"/>
              </a:lnSpc>
              <a:spcBef>
                <a:spcPts val="0"/>
              </a:spcBef>
              <a:spcAft>
                <a:spcPct val="20000"/>
              </a:spcAft>
              <a:buFontTx/>
              <a:buNone/>
              <a:defRPr/>
            </a:pPr>
            <a:r>
              <a:rPr lang="en-AU" sz="1600" dirty="0" smtClean="0">
                <a:solidFill>
                  <a:schemeClr val="bg2">
                    <a:lumMod val="50000"/>
                  </a:schemeClr>
                </a:solidFill>
                <a:latin typeface="Arial" charset="0"/>
              </a:rPr>
              <a:t> 4. Pathology of the kidney III – the nephron</a:t>
            </a:r>
          </a:p>
          <a:p>
            <a:pPr fontAlgn="auto">
              <a:lnSpc>
                <a:spcPct val="90000"/>
              </a:lnSpc>
              <a:spcBef>
                <a:spcPts val="0"/>
              </a:spcBef>
              <a:spcAft>
                <a:spcPct val="20000"/>
              </a:spcAft>
              <a:buFontTx/>
              <a:buNone/>
              <a:defRPr/>
            </a:pPr>
            <a:r>
              <a:rPr lang="en-AU" sz="1600" dirty="0" smtClean="0">
                <a:solidFill>
                  <a:schemeClr val="bg2">
                    <a:lumMod val="50000"/>
                  </a:schemeClr>
                </a:solidFill>
                <a:latin typeface="Arial" charset="0"/>
              </a:rPr>
              <a:t> 5. Pathophysiology of the spleen</a:t>
            </a:r>
          </a:p>
          <a:p>
            <a:pPr fontAlgn="auto">
              <a:lnSpc>
                <a:spcPct val="90000"/>
              </a:lnSpc>
              <a:spcBef>
                <a:spcPts val="0"/>
              </a:spcBef>
              <a:spcAft>
                <a:spcPct val="20000"/>
              </a:spcAft>
              <a:buFontTx/>
              <a:buNone/>
              <a:defRPr/>
            </a:pPr>
            <a:r>
              <a:rPr lang="en-AU" sz="1600" dirty="0" smtClean="0">
                <a:solidFill>
                  <a:schemeClr val="bg2">
                    <a:lumMod val="50000"/>
                  </a:schemeClr>
                </a:solidFill>
                <a:latin typeface="Arial" charset="0"/>
              </a:rPr>
              <a:t> 6. Fish haematology</a:t>
            </a:r>
          </a:p>
          <a:p>
            <a:pPr fontAlgn="auto">
              <a:lnSpc>
                <a:spcPct val="90000"/>
              </a:lnSpc>
              <a:spcBef>
                <a:spcPts val="0"/>
              </a:spcBef>
              <a:spcAft>
                <a:spcPct val="20000"/>
              </a:spcAft>
              <a:buFontTx/>
              <a:buNone/>
              <a:defRPr/>
            </a:pPr>
            <a:r>
              <a:rPr lang="en-AU" sz="1600" dirty="0" smtClean="0">
                <a:solidFill>
                  <a:schemeClr val="bg2">
                    <a:lumMod val="50000"/>
                  </a:schemeClr>
                </a:solidFill>
                <a:latin typeface="Arial" charset="0"/>
              </a:rPr>
              <a:t> 7. Fish immunology – evolutionary &amp; practical aspects</a:t>
            </a:r>
          </a:p>
          <a:p>
            <a:pPr fontAlgn="auto">
              <a:lnSpc>
                <a:spcPct val="90000"/>
              </a:lnSpc>
              <a:spcBef>
                <a:spcPts val="0"/>
              </a:spcBef>
              <a:spcAft>
                <a:spcPct val="20000"/>
              </a:spcAft>
              <a:buFontTx/>
              <a:buNone/>
              <a:defRPr/>
            </a:pPr>
            <a:r>
              <a:rPr lang="en-AU" sz="1600" b="1" dirty="0" smtClean="0">
                <a:solidFill>
                  <a:schemeClr val="tx2">
                    <a:lumMod val="60000"/>
                    <a:lumOff val="40000"/>
                  </a:schemeClr>
                </a:solidFill>
                <a:latin typeface="Arial" charset="0"/>
              </a:rPr>
              <a:t> </a:t>
            </a:r>
            <a:r>
              <a:rPr lang="en-AU" sz="1600" dirty="0" smtClean="0">
                <a:solidFill>
                  <a:schemeClr val="bg2">
                    <a:lumMod val="50000"/>
                  </a:schemeClr>
                </a:solidFill>
                <a:latin typeface="Arial" charset="0"/>
              </a:rPr>
              <a:t>8. Pathology of the digestive system I – the oesophagus, stomach, &amp; intestines. </a:t>
            </a:r>
            <a:endParaRPr lang="en-AU" sz="1600" b="1" dirty="0" smtClean="0">
              <a:solidFill>
                <a:schemeClr val="accent6"/>
              </a:solidFill>
              <a:latin typeface="Arial" charset="0"/>
            </a:endParaRPr>
          </a:p>
          <a:p>
            <a:pPr fontAlgn="auto">
              <a:lnSpc>
                <a:spcPct val="90000"/>
              </a:lnSpc>
              <a:spcBef>
                <a:spcPts val="0"/>
              </a:spcBef>
              <a:spcAft>
                <a:spcPct val="20000"/>
              </a:spcAft>
              <a:buFontTx/>
              <a:buNone/>
              <a:defRPr/>
            </a:pPr>
            <a:r>
              <a:rPr lang="en-AU" sz="1600" dirty="0" smtClean="0">
                <a:solidFill>
                  <a:schemeClr val="bg2">
                    <a:lumMod val="50000"/>
                  </a:schemeClr>
                </a:solidFill>
                <a:latin typeface="Arial" charset="0"/>
              </a:rPr>
              <a:t> </a:t>
            </a:r>
            <a:r>
              <a:rPr lang="en-AU" sz="1600" b="1" dirty="0" smtClean="0">
                <a:solidFill>
                  <a:schemeClr val="bg2">
                    <a:lumMod val="50000"/>
                  </a:schemeClr>
                </a:solidFill>
                <a:latin typeface="Arial" charset="0"/>
              </a:rPr>
              <a:t>9. </a:t>
            </a:r>
            <a:r>
              <a:rPr lang="en-AU" sz="1600" dirty="0" smtClean="0">
                <a:solidFill>
                  <a:schemeClr val="bg2">
                    <a:lumMod val="50000"/>
                  </a:schemeClr>
                </a:solidFill>
                <a:latin typeface="Arial" charset="0"/>
              </a:rPr>
              <a:t>Pathology of digestive system II – the liver and pancreas, swim bladder, peritoneum. </a:t>
            </a:r>
          </a:p>
          <a:p>
            <a:pPr fontAlgn="auto">
              <a:lnSpc>
                <a:spcPct val="90000"/>
              </a:lnSpc>
              <a:spcBef>
                <a:spcPts val="0"/>
              </a:spcBef>
              <a:spcAft>
                <a:spcPct val="20000"/>
              </a:spcAft>
              <a:buFontTx/>
              <a:buNone/>
              <a:defRPr/>
            </a:pPr>
            <a:r>
              <a:rPr lang="en-AU" sz="1600" dirty="0" smtClean="0">
                <a:solidFill>
                  <a:schemeClr val="bg2">
                    <a:lumMod val="50000"/>
                  </a:schemeClr>
                </a:solidFill>
                <a:latin typeface="Arial" charset="0"/>
              </a:rPr>
              <a:t>10. Pathology of fish skin</a:t>
            </a:r>
          </a:p>
          <a:p>
            <a:pPr fontAlgn="auto">
              <a:lnSpc>
                <a:spcPct val="90000"/>
              </a:lnSpc>
              <a:spcBef>
                <a:spcPts val="0"/>
              </a:spcBef>
              <a:spcAft>
                <a:spcPct val="20000"/>
              </a:spcAft>
              <a:buFontTx/>
              <a:buNone/>
              <a:defRPr/>
            </a:pPr>
            <a:r>
              <a:rPr lang="en-AU" sz="1600" dirty="0" smtClean="0">
                <a:solidFill>
                  <a:schemeClr val="accent2">
                    <a:lumMod val="75000"/>
                  </a:schemeClr>
                </a:solidFill>
                <a:latin typeface="Arial" charset="0"/>
              </a:rPr>
              <a:t>11. </a:t>
            </a:r>
            <a:r>
              <a:rPr lang="en-AU" sz="1600" dirty="0" smtClean="0">
                <a:solidFill>
                  <a:schemeClr val="accent2">
                    <a:lumMod val="75000"/>
                  </a:schemeClr>
                </a:solidFill>
                <a:effectLst>
                  <a:outerShdw blurRad="38100" dist="38100" dir="2700000" algn="tl">
                    <a:srgbClr val="000000">
                      <a:alpha val="43137"/>
                    </a:srgbClr>
                  </a:outerShdw>
                </a:effectLst>
                <a:latin typeface="Arial" charset="0"/>
              </a:rPr>
              <a:t>Pathology of circulatory / respiratory system – heart, vessels and gills. </a:t>
            </a:r>
          </a:p>
          <a:p>
            <a:pPr lvl="1">
              <a:lnSpc>
                <a:spcPct val="90000"/>
              </a:lnSpc>
              <a:spcBef>
                <a:spcPts val="0"/>
              </a:spcBef>
              <a:spcAft>
                <a:spcPct val="20000"/>
              </a:spcAft>
              <a:buNone/>
              <a:defRPr/>
            </a:pPr>
            <a:r>
              <a:rPr lang="en-AU" sz="1600" dirty="0" smtClean="0">
                <a:solidFill>
                  <a:schemeClr val="accent2">
                    <a:lumMod val="75000"/>
                  </a:schemeClr>
                </a:solidFill>
                <a:effectLst>
                  <a:outerShdw blurRad="38100" dist="38100" dir="2700000" algn="tl">
                    <a:srgbClr val="000000">
                      <a:alpha val="43137"/>
                    </a:srgbClr>
                  </a:outerShdw>
                </a:effectLst>
                <a:latin typeface="Arial" charset="0"/>
              </a:rPr>
              <a:t>A: Heart &amp; vessels (this presentation)</a:t>
            </a:r>
          </a:p>
          <a:p>
            <a:pPr lvl="1">
              <a:lnSpc>
                <a:spcPct val="90000"/>
              </a:lnSpc>
              <a:spcBef>
                <a:spcPts val="0"/>
              </a:spcBef>
              <a:spcAft>
                <a:spcPct val="20000"/>
              </a:spcAft>
              <a:buNone/>
              <a:defRPr/>
            </a:pPr>
            <a:r>
              <a:rPr lang="en-AU" sz="1600" dirty="0" smtClean="0">
                <a:solidFill>
                  <a:schemeClr val="accent2">
                    <a:lumMod val="75000"/>
                  </a:schemeClr>
                </a:solidFill>
                <a:latin typeface="Arial" charset="0"/>
              </a:rPr>
              <a:t>B: Gills – general &amp; non-infectious pathology</a:t>
            </a:r>
          </a:p>
          <a:p>
            <a:pPr lvl="1">
              <a:lnSpc>
                <a:spcPct val="90000"/>
              </a:lnSpc>
              <a:spcBef>
                <a:spcPts val="0"/>
              </a:spcBef>
              <a:spcAft>
                <a:spcPct val="20000"/>
              </a:spcAft>
              <a:buNone/>
              <a:defRPr/>
            </a:pPr>
            <a:r>
              <a:rPr lang="en-AU" sz="1600" dirty="0" smtClean="0">
                <a:solidFill>
                  <a:schemeClr val="accent2">
                    <a:lumMod val="75000"/>
                  </a:schemeClr>
                </a:solidFill>
                <a:latin typeface="Arial" charset="0"/>
              </a:rPr>
              <a:t>C: Gills – infectious diseases</a:t>
            </a:r>
          </a:p>
          <a:p>
            <a:pPr fontAlgn="auto">
              <a:lnSpc>
                <a:spcPct val="90000"/>
              </a:lnSpc>
              <a:spcBef>
                <a:spcPts val="0"/>
              </a:spcBef>
              <a:spcAft>
                <a:spcPct val="20000"/>
              </a:spcAft>
              <a:buFontTx/>
              <a:buNone/>
              <a:defRPr/>
            </a:pPr>
            <a:r>
              <a:rPr lang="en-AU" sz="1600" dirty="0" smtClean="0">
                <a:solidFill>
                  <a:schemeClr val="bg2">
                    <a:lumMod val="50000"/>
                  </a:schemeClr>
                </a:solidFill>
                <a:latin typeface="Arial" charset="0"/>
              </a:rPr>
              <a:t>12. Pathology of the musculoskeletal system and nervous system </a:t>
            </a:r>
          </a:p>
          <a:p>
            <a:pPr fontAlgn="auto">
              <a:lnSpc>
                <a:spcPct val="90000"/>
              </a:lnSpc>
              <a:spcBef>
                <a:spcPts val="0"/>
              </a:spcBef>
              <a:spcAft>
                <a:spcPct val="20000"/>
              </a:spcAft>
              <a:buFontTx/>
              <a:buNone/>
              <a:defRPr/>
            </a:pPr>
            <a:r>
              <a:rPr lang="en-AU" sz="1600" dirty="0" smtClean="0">
                <a:solidFill>
                  <a:schemeClr val="bg2">
                    <a:lumMod val="50000"/>
                  </a:schemeClr>
                </a:solidFill>
                <a:latin typeface="Arial" charset="0"/>
              </a:rPr>
              <a:t>13. Pathology of gonads and fry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rt-x 062261-9B -LrgNuc-x40c-s.jpg"/>
          <p:cNvPicPr>
            <a:picLocks noGrp="1" noChangeAspect="1"/>
          </p:cNvPicPr>
          <p:nvPr isPhoto="1"/>
        </p:nvPicPr>
        <p:blipFill>
          <a:blip r:embed="rId2" cstate="screen">
            <a:lum bright="-2000" contrast="35000"/>
          </a:blip>
          <a:stretch>
            <a:fillRect/>
          </a:stretch>
        </p:blipFill>
        <p:spPr>
          <a:xfrm>
            <a:off x="0" y="36513"/>
            <a:ext cx="9144000" cy="6784975"/>
          </a:xfrm>
          <a:prstGeom prst="rect">
            <a:avLst/>
          </a:prstGeom>
          <a:noFill/>
          <a:ln>
            <a:noFill/>
          </a:ln>
        </p:spPr>
      </p:pic>
      <p:sp>
        <p:nvSpPr>
          <p:cNvPr id="5" name="TextBox 4"/>
          <p:cNvSpPr txBox="1"/>
          <p:nvPr/>
        </p:nvSpPr>
        <p:spPr>
          <a:xfrm>
            <a:off x="228600" y="152400"/>
            <a:ext cx="6324600" cy="369332"/>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a:spcAft>
                <a:spcPts val="600"/>
              </a:spcAft>
            </a:pPr>
            <a:r>
              <a:rPr lang="en-AU" dirty="0" smtClean="0"/>
              <a:t>Another area, showing the streaky pattern of pallor, and globules. </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062261-9b-HeartPASx20LRs3.jpg"/>
          <p:cNvPicPr>
            <a:picLocks noGrp="1" noChangeAspect="1"/>
          </p:cNvPicPr>
          <p:nvPr isPhoto="1"/>
        </p:nvPicPr>
        <p:blipFill>
          <a:blip r:embed="rId2" cstate="screen">
            <a:lum/>
          </a:blip>
          <a:stretch>
            <a:fillRect/>
          </a:stretch>
        </p:blipFill>
        <p:spPr>
          <a:xfrm>
            <a:off x="13417" y="0"/>
            <a:ext cx="9193207" cy="6821488"/>
          </a:xfrm>
          <a:prstGeom prst="rect">
            <a:avLst/>
          </a:prstGeom>
          <a:noFill/>
          <a:ln>
            <a:solidFill>
              <a:schemeClr val="accent2">
                <a:lumMod val="75000"/>
              </a:schemeClr>
            </a:solidFill>
          </a:ln>
        </p:spPr>
      </p:pic>
      <p:sp>
        <p:nvSpPr>
          <p:cNvPr id="7" name="TextBox 6"/>
          <p:cNvSpPr txBox="1"/>
          <p:nvPr/>
        </p:nvSpPr>
        <p:spPr>
          <a:xfrm>
            <a:off x="107504" y="4509120"/>
            <a:ext cx="9036496" cy="1831271"/>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a:spcAft>
                <a:spcPts val="600"/>
              </a:spcAft>
            </a:pPr>
            <a:r>
              <a:rPr lang="en-AU" dirty="0" smtClean="0"/>
              <a:t>The globules were PAS positive, as were some of the areas of finer pallor, indicating these represent a substance with a polysaccharide  component. [x20 objective mag.]  </a:t>
            </a:r>
          </a:p>
          <a:p>
            <a:pPr>
              <a:spcAft>
                <a:spcPts val="600"/>
              </a:spcAft>
            </a:pPr>
            <a:r>
              <a:rPr lang="en-AU" dirty="0" smtClean="0"/>
              <a:t>The material was not positively identified, but given the history &amp; staining characteristics, likely possibilities include glycogen (which is usually washed out during processing, and </a:t>
            </a:r>
            <a:r>
              <a:rPr lang="en-AU" dirty="0" err="1" smtClean="0"/>
              <a:t>eosinophilic</a:t>
            </a:r>
            <a:r>
              <a:rPr lang="en-AU" dirty="0" smtClean="0"/>
              <a:t> in H&amp;E if they remain), </a:t>
            </a:r>
            <a:r>
              <a:rPr lang="en-AU" dirty="0" err="1" smtClean="0"/>
              <a:t>glycoproteins</a:t>
            </a:r>
            <a:r>
              <a:rPr lang="en-AU" dirty="0" smtClean="0"/>
              <a:t>, </a:t>
            </a:r>
            <a:r>
              <a:rPr lang="en-AU" dirty="0" err="1" smtClean="0"/>
              <a:t>glycolipids</a:t>
            </a:r>
            <a:r>
              <a:rPr lang="en-AU" dirty="0" smtClean="0"/>
              <a:t> and other </a:t>
            </a:r>
            <a:r>
              <a:rPr lang="en-US" dirty="0" err="1" smtClean="0"/>
              <a:t>mucosubstances</a:t>
            </a:r>
            <a:r>
              <a:rPr lang="en-US" dirty="0" smtClean="0"/>
              <a:t> </a:t>
            </a:r>
            <a:r>
              <a:rPr lang="en-AU" dirty="0" smtClean="0"/>
              <a:t>.  </a:t>
            </a:r>
            <a:r>
              <a:rPr lang="en-AU" dirty="0" err="1" smtClean="0"/>
              <a:t>Glycolipids</a:t>
            </a:r>
            <a:r>
              <a:rPr lang="en-AU" dirty="0" smtClean="0"/>
              <a:t> can be important in energy metabolism, but no reference was found for a role in fish hearts. </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G0042-LRs.jpg"/>
          <p:cNvPicPr>
            <a:picLocks noGrp="1" noChangeAspect="1"/>
          </p:cNvPicPr>
          <p:nvPr isPhoto="1"/>
        </p:nvPicPr>
        <p:blipFill>
          <a:blip r:embed="rId2" cstate="screen">
            <a:lum contrast="-7000"/>
          </a:blip>
          <a:stretch>
            <a:fillRect/>
          </a:stretch>
        </p:blipFill>
        <p:spPr>
          <a:xfrm>
            <a:off x="4359788" y="188640"/>
            <a:ext cx="4784211" cy="6336704"/>
          </a:xfrm>
          <a:prstGeom prst="rect">
            <a:avLst/>
          </a:prstGeom>
          <a:noFill/>
          <a:ln>
            <a:noFill/>
          </a:ln>
        </p:spPr>
      </p:pic>
      <p:sp>
        <p:nvSpPr>
          <p:cNvPr id="3" name="Content Placeholder 3"/>
          <p:cNvSpPr txBox="1">
            <a:spLocks/>
          </p:cNvSpPr>
          <p:nvPr/>
        </p:nvSpPr>
        <p:spPr>
          <a:xfrm>
            <a:off x="0" y="0"/>
            <a:ext cx="4355976" cy="400110"/>
          </a:xfrm>
          <a:prstGeom prst="rect">
            <a:avLst/>
          </a:prstGeom>
          <a:solidFill>
            <a:sysClr val="window" lastClr="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0" cap="none" spc="0" normalizeH="0" baseline="0" noProof="0" dirty="0" smtClean="0">
                <a:ln>
                  <a:noFill/>
                </a:ln>
                <a:solidFill>
                  <a:srgbClr val="D6ECFF">
                    <a:lumMod val="50000"/>
                  </a:srgbClr>
                </a:solidFill>
                <a:effectLst/>
                <a:uLnTx/>
                <a:uFillTx/>
                <a:latin typeface="+mn-lt"/>
                <a:ea typeface="+mn-ea"/>
                <a:cs typeface="+mn-cs"/>
              </a:rPr>
              <a:t>PATHOLOGY &amp; CORONARY VESSELS</a:t>
            </a:r>
            <a:endParaRPr kumimoji="0" lang="en-AU" sz="2000" b="1" i="0" u="none" strike="noStrike" kern="0" cap="none" spc="0" normalizeH="0" baseline="0" noProof="0" dirty="0">
              <a:ln>
                <a:noFill/>
              </a:ln>
              <a:solidFill>
                <a:srgbClr val="D6ECFF">
                  <a:lumMod val="50000"/>
                </a:srgbClr>
              </a:solidFill>
              <a:effectLst/>
              <a:uLnTx/>
              <a:uFillTx/>
              <a:latin typeface="+mn-lt"/>
              <a:ea typeface="+mn-ea"/>
              <a:cs typeface="+mn-cs"/>
            </a:endParaRPr>
          </a:p>
        </p:txBody>
      </p:sp>
      <p:sp>
        <p:nvSpPr>
          <p:cNvPr id="4" name="TextBox 3"/>
          <p:cNvSpPr txBox="1"/>
          <p:nvPr/>
        </p:nvSpPr>
        <p:spPr>
          <a:xfrm>
            <a:off x="107504" y="404664"/>
            <a:ext cx="4248472" cy="6417141"/>
          </a:xfrm>
          <a:prstGeom prst="rect">
            <a:avLst/>
          </a:prstGeom>
          <a:noFill/>
        </p:spPr>
        <p:txBody>
          <a:bodyPr wrap="square" rtlCol="0">
            <a:spAutoFit/>
          </a:bodyPr>
          <a:lstStyle/>
          <a:p>
            <a:pPr>
              <a:spcAft>
                <a:spcPts val="600"/>
              </a:spcAft>
            </a:pPr>
            <a:r>
              <a:rPr lang="en-US" dirty="0" smtClean="0"/>
              <a:t>Arteriosclerosis of the coronary artery is present in most spawning wild Pacific &amp; Atlantic </a:t>
            </a:r>
            <a:r>
              <a:rPr lang="en-US" dirty="0" err="1" smtClean="0"/>
              <a:t>salmonids</a:t>
            </a:r>
            <a:r>
              <a:rPr lang="en-US" dirty="0" smtClean="0"/>
              <a:t>,  &amp; in farmed </a:t>
            </a:r>
            <a:r>
              <a:rPr lang="en-US" dirty="0" err="1" smtClean="0"/>
              <a:t>salmonids</a:t>
            </a:r>
            <a:r>
              <a:rPr lang="en-US" dirty="0" smtClean="0"/>
              <a:t> but is not seen in other fish.  </a:t>
            </a:r>
          </a:p>
          <a:p>
            <a:pPr>
              <a:spcAft>
                <a:spcPts val="600"/>
              </a:spcAft>
            </a:pPr>
            <a:r>
              <a:rPr lang="en-US" dirty="0" smtClean="0"/>
              <a:t>Such vessels are partially occluded by  a proliferation of vascular smooth muscle following  disruption of the basal lamina, supposedly due to overstretching of the vessel on the highly </a:t>
            </a:r>
            <a:r>
              <a:rPr lang="en-US" dirty="0" err="1" smtClean="0"/>
              <a:t>distendible</a:t>
            </a:r>
            <a:r>
              <a:rPr lang="en-US" dirty="0" smtClean="0"/>
              <a:t> </a:t>
            </a:r>
            <a:r>
              <a:rPr lang="en-US" dirty="0" err="1" smtClean="0"/>
              <a:t>bulbus</a:t>
            </a:r>
            <a:r>
              <a:rPr lang="en-US" dirty="0" smtClean="0"/>
              <a:t>. There is no calcification or fat plaque. Resulting clinical disease is unproven (</a:t>
            </a:r>
            <a:r>
              <a:rPr lang="en-US" dirty="0" err="1" smtClean="0"/>
              <a:t>i.e</a:t>
            </a:r>
            <a:r>
              <a:rPr lang="en-US" dirty="0" smtClean="0"/>
              <a:t> resting </a:t>
            </a:r>
            <a:r>
              <a:rPr lang="en-US" dirty="0" err="1" smtClean="0"/>
              <a:t>salmonids</a:t>
            </a:r>
            <a:r>
              <a:rPr lang="en-US" dirty="0" smtClean="0"/>
              <a:t> can survive ligation of the coronary artery). (Reviewed </a:t>
            </a:r>
            <a:r>
              <a:rPr lang="en-US" dirty="0" smtClean="0">
                <a:effectLst>
                  <a:outerShdw blurRad="38100" dist="38100" dir="2700000" algn="tl">
                    <a:srgbClr val="000000">
                      <a:alpha val="43137"/>
                    </a:srgbClr>
                  </a:outerShdw>
                </a:effectLst>
              </a:rPr>
              <a:t>Farrell, 2002</a:t>
            </a:r>
            <a:r>
              <a:rPr lang="en-US" dirty="0" smtClean="0"/>
              <a:t>). </a:t>
            </a:r>
          </a:p>
          <a:p>
            <a:pPr>
              <a:spcAft>
                <a:spcPts val="600"/>
              </a:spcAft>
            </a:pPr>
            <a:r>
              <a:rPr lang="en-US" dirty="0" smtClean="0"/>
              <a:t>Myocardial necrosis following transport stress in harvest fish, suspected to be due to these partial occlusions ,has been described by </a:t>
            </a:r>
            <a:r>
              <a:rPr lang="en-US" dirty="0" err="1" smtClean="0">
                <a:effectLst>
                  <a:outerShdw blurRad="38100" dist="38100" dir="2700000" algn="tl">
                    <a:srgbClr val="000000">
                      <a:alpha val="43137"/>
                    </a:srgbClr>
                  </a:outerShdw>
                </a:effectLst>
              </a:rPr>
              <a:t>Poppe</a:t>
            </a:r>
            <a:r>
              <a:rPr lang="en-US" dirty="0" smtClean="0">
                <a:effectLst>
                  <a:outerShdw blurRad="38100" dist="38100" dir="2700000" algn="tl">
                    <a:srgbClr val="000000">
                      <a:alpha val="43137"/>
                    </a:srgbClr>
                  </a:outerShdw>
                </a:effectLst>
              </a:rPr>
              <a:t> et al, 2007</a:t>
            </a:r>
            <a:r>
              <a:rPr lang="en-US" dirty="0" smtClean="0"/>
              <a:t>.  </a:t>
            </a:r>
          </a:p>
          <a:p>
            <a:pPr>
              <a:spcAft>
                <a:spcPts val="600"/>
              </a:spcAft>
            </a:pPr>
            <a:r>
              <a:rPr lang="en-US" dirty="0" smtClean="0"/>
              <a:t>The depressed myocardial defect in the salmon heart shown at right is suggestive of a post-</a:t>
            </a:r>
            <a:r>
              <a:rPr lang="en-US" dirty="0" err="1" smtClean="0"/>
              <a:t>infact</a:t>
            </a:r>
            <a:r>
              <a:rPr lang="en-US" dirty="0" smtClean="0"/>
              <a:t> like lesion, though a congenital defect or prior bacterial infection cannot be  excluded. </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3230181LRs.jpg"/>
          <p:cNvPicPr>
            <a:picLocks noGrp="1" noChangeAspect="1"/>
          </p:cNvPicPr>
          <p:nvPr isPhoto="1"/>
        </p:nvPicPr>
        <p:blipFill>
          <a:blip r:embed="rId2" cstate="screen">
            <a:lum/>
          </a:blip>
          <a:stretch>
            <a:fillRect/>
          </a:stretch>
        </p:blipFill>
        <p:spPr>
          <a:xfrm>
            <a:off x="0" y="0"/>
            <a:ext cx="9142413" cy="6858000"/>
          </a:xfrm>
          <a:prstGeom prst="rect">
            <a:avLst/>
          </a:prstGeom>
          <a:noFill/>
          <a:ln>
            <a:noFill/>
          </a:ln>
        </p:spPr>
      </p:pic>
      <p:sp>
        <p:nvSpPr>
          <p:cNvPr id="4" name="Content Placeholder 3"/>
          <p:cNvSpPr txBox="1">
            <a:spLocks/>
          </p:cNvSpPr>
          <p:nvPr/>
        </p:nvSpPr>
        <p:spPr>
          <a:xfrm>
            <a:off x="0" y="0"/>
            <a:ext cx="3347864" cy="400110"/>
          </a:xfrm>
          <a:prstGeom prst="rect">
            <a:avLst/>
          </a:prstGeom>
          <a:solidFill>
            <a:sysClr val="window" lastClr="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1" kern="0" dirty="0" smtClean="0">
                <a:solidFill>
                  <a:srgbClr val="D6ECFF">
                    <a:lumMod val="50000"/>
                  </a:srgbClr>
                </a:solidFill>
              </a:rPr>
              <a:t>ENDOCARDIAL REACTIONS </a:t>
            </a:r>
            <a:endParaRPr kumimoji="0" lang="en-AU" sz="2000" b="1" i="0" u="none" strike="noStrike" kern="0" cap="none" spc="0" normalizeH="0" baseline="0" noProof="0" dirty="0">
              <a:ln>
                <a:noFill/>
              </a:ln>
              <a:solidFill>
                <a:srgbClr val="D6ECFF">
                  <a:lumMod val="50000"/>
                </a:srgbClr>
              </a:solidFill>
              <a:effectLst/>
              <a:uLnTx/>
              <a:uFillTx/>
              <a:latin typeface="+mn-lt"/>
              <a:ea typeface="+mn-ea"/>
              <a:cs typeface="+mn-cs"/>
            </a:endParaRPr>
          </a:p>
        </p:txBody>
      </p:sp>
      <p:sp>
        <p:nvSpPr>
          <p:cNvPr id="5" name="TextBox 4"/>
          <p:cNvSpPr txBox="1"/>
          <p:nvPr/>
        </p:nvSpPr>
        <p:spPr>
          <a:xfrm>
            <a:off x="0" y="404664"/>
            <a:ext cx="9144000" cy="646331"/>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lvl="0"/>
            <a:r>
              <a:rPr lang="en-AU" kern="0" dirty="0" smtClean="0">
                <a:effectLst>
                  <a:outerShdw blurRad="38100" dist="38100" dir="2700000" algn="tl">
                    <a:srgbClr val="000000">
                      <a:alpha val="43137"/>
                    </a:srgbClr>
                  </a:outerShdw>
                </a:effectLst>
              </a:rPr>
              <a:t>Case 1: </a:t>
            </a:r>
            <a:r>
              <a:rPr lang="en-AU" dirty="0" smtClean="0"/>
              <a:t>The </a:t>
            </a:r>
            <a:r>
              <a:rPr lang="en-AU" dirty="0" err="1" smtClean="0"/>
              <a:t>endocardium</a:t>
            </a:r>
            <a:r>
              <a:rPr lang="en-AU" dirty="0" smtClean="0"/>
              <a:t> near the compact: spongy junction of this 3-4 kg rainbow trout shows  ballooning of </a:t>
            </a:r>
            <a:r>
              <a:rPr lang="en-AU" dirty="0" err="1" smtClean="0"/>
              <a:t>endocardial</a:t>
            </a:r>
            <a:r>
              <a:rPr lang="en-AU" dirty="0" smtClean="0"/>
              <a:t> cells on </a:t>
            </a:r>
            <a:r>
              <a:rPr lang="en-AU" dirty="0" err="1" smtClean="0"/>
              <a:t>trabeculae</a:t>
            </a:r>
            <a:r>
              <a:rPr lang="en-AU" dirty="0" smtClean="0"/>
              <a:t> (white arrow). </a:t>
            </a:r>
            <a:endParaRPr lang="en-AU" dirty="0"/>
          </a:p>
        </p:txBody>
      </p:sp>
      <p:sp>
        <p:nvSpPr>
          <p:cNvPr id="6" name="Right Arrow 5"/>
          <p:cNvSpPr/>
          <p:nvPr/>
        </p:nvSpPr>
        <p:spPr>
          <a:xfrm rot="-10800000">
            <a:off x="5868144" y="4725144"/>
            <a:ext cx="360040" cy="2160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5013176"/>
            <a:ext cx="9144000" cy="646331"/>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AU" dirty="0" smtClean="0"/>
              <a:t>This appears to be an acute change, but if so may reflect an on-going process as there is also a significant increase in connective tissue at the junction region  (blue arrow).  </a:t>
            </a:r>
            <a:endParaRPr lang="en-AU" dirty="0"/>
          </a:p>
        </p:txBody>
      </p:sp>
      <p:sp>
        <p:nvSpPr>
          <p:cNvPr id="8" name="Right Arrow 7"/>
          <p:cNvSpPr/>
          <p:nvPr/>
        </p:nvSpPr>
        <p:spPr>
          <a:xfrm rot="5400000">
            <a:off x="1835696" y="1484784"/>
            <a:ext cx="360040" cy="216024"/>
          </a:xfrm>
          <a:prstGeom prst="rightArrow">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P3230180LRs.jpg"/>
          <p:cNvPicPr>
            <a:picLocks noGrp="1" noChangeAspect="1"/>
          </p:cNvPicPr>
          <p:nvPr isPhoto="1"/>
        </p:nvPicPr>
        <p:blipFill>
          <a:blip r:embed="rId3" cstate="screen">
            <a:lum/>
          </a:blip>
          <a:stretch>
            <a:fillRect/>
          </a:stretch>
        </p:blipFill>
        <p:spPr>
          <a:xfrm>
            <a:off x="251520" y="404734"/>
            <a:ext cx="8602861" cy="6453266"/>
          </a:xfrm>
          <a:prstGeom prst="rect">
            <a:avLst/>
          </a:prstGeom>
          <a:noFill/>
          <a:ln>
            <a:solidFill>
              <a:schemeClr val="tx1">
                <a:lumMod val="75000"/>
                <a:lumOff val="25000"/>
              </a:schemeClr>
            </a:solidFill>
          </a:ln>
        </p:spPr>
      </p:pic>
      <p:sp>
        <p:nvSpPr>
          <p:cNvPr id="14" name="TextBox 13"/>
          <p:cNvSpPr txBox="1"/>
          <p:nvPr/>
        </p:nvSpPr>
        <p:spPr>
          <a:xfrm>
            <a:off x="251520" y="3861048"/>
            <a:ext cx="8640960" cy="369332"/>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AU" dirty="0" smtClean="0"/>
              <a:t>An area with more obvious </a:t>
            </a:r>
            <a:r>
              <a:rPr lang="en-AU" dirty="0" err="1" smtClean="0"/>
              <a:t>junctional</a:t>
            </a:r>
            <a:r>
              <a:rPr lang="en-AU" dirty="0" smtClean="0"/>
              <a:t> fibrous tissue. </a:t>
            </a:r>
            <a:endParaRPr lang="en-AU" dirty="0"/>
          </a:p>
        </p:txBody>
      </p:sp>
      <p:pic>
        <p:nvPicPr>
          <p:cNvPr id="15" name="Picture 14" descr="P3230182LRs.jpg"/>
          <p:cNvPicPr>
            <a:picLocks noGrp="1" noChangeAspect="1"/>
          </p:cNvPicPr>
          <p:nvPr isPhoto="1"/>
        </p:nvPicPr>
        <p:blipFill>
          <a:blip r:embed="rId4" cstate="screen">
            <a:lum/>
          </a:blip>
          <a:stretch>
            <a:fillRect/>
          </a:stretch>
        </p:blipFill>
        <p:spPr>
          <a:xfrm>
            <a:off x="395536" y="566674"/>
            <a:ext cx="8386982" cy="6291328"/>
          </a:xfrm>
          <a:prstGeom prst="rect">
            <a:avLst/>
          </a:prstGeom>
          <a:noFill/>
          <a:ln>
            <a:solidFill>
              <a:schemeClr val="tx1">
                <a:lumMod val="75000"/>
                <a:lumOff val="25000"/>
              </a:schemeClr>
            </a:solidFill>
          </a:ln>
        </p:spPr>
      </p:pic>
      <p:sp>
        <p:nvSpPr>
          <p:cNvPr id="16" name="TextBox 15"/>
          <p:cNvSpPr txBox="1"/>
          <p:nvPr/>
        </p:nvSpPr>
        <p:spPr>
          <a:xfrm>
            <a:off x="395536" y="620688"/>
            <a:ext cx="8352928" cy="369332"/>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a:spcAft>
                <a:spcPts val="600"/>
              </a:spcAft>
            </a:pPr>
            <a:r>
              <a:rPr lang="en-AU" dirty="0" smtClean="0"/>
              <a:t>.. And an area with fibrous tissue lining </a:t>
            </a:r>
            <a:r>
              <a:rPr lang="en-AU" dirty="0" err="1" smtClean="0"/>
              <a:t>trabeculae</a:t>
            </a:r>
            <a:r>
              <a:rPr lang="en-AU" dirty="0" smtClean="0"/>
              <a:t> near the junction, with few vacuoles. </a:t>
            </a:r>
          </a:p>
        </p:txBody>
      </p:sp>
      <p:sp>
        <p:nvSpPr>
          <p:cNvPr id="12" name="TextBox 11"/>
          <p:cNvSpPr txBox="1"/>
          <p:nvPr/>
        </p:nvSpPr>
        <p:spPr>
          <a:xfrm>
            <a:off x="467544" y="1196752"/>
            <a:ext cx="8280920" cy="5586145"/>
          </a:xfrm>
          <a:prstGeom prst="rect">
            <a:avLst/>
          </a:prstGeom>
          <a:solidFill>
            <a:srgbClr val="FFFFFF"/>
          </a:solidFill>
          <a:ln>
            <a:noFill/>
          </a:ln>
          <a:effectLst>
            <a:outerShdw blurRad="44450" dist="27940" dir="5400000" algn="ctr">
              <a:srgbClr val="000000">
                <a:alpha val="32000"/>
              </a:srgbClr>
            </a:outerShdw>
          </a:effectLst>
        </p:spPr>
        <p:txBody>
          <a:bodyPr wrap="square" rtlCol="0">
            <a:spAutoFit/>
          </a:bodyPr>
          <a:lstStyle/>
          <a:p>
            <a:pPr>
              <a:spcAft>
                <a:spcPts val="600"/>
              </a:spcAft>
            </a:pPr>
            <a:r>
              <a:rPr lang="en-AU" dirty="0" smtClean="0"/>
              <a:t>It seems likely that </a:t>
            </a:r>
            <a:r>
              <a:rPr lang="en-AU" dirty="0" smtClean="0">
                <a:effectLst>
                  <a:outerShdw blurRad="38100" dist="38100" dir="2700000" algn="tl">
                    <a:srgbClr val="000000">
                      <a:alpha val="43137"/>
                    </a:srgbClr>
                  </a:outerShdw>
                </a:effectLst>
              </a:rPr>
              <a:t>the fibrosis</a:t>
            </a:r>
            <a:r>
              <a:rPr lang="en-AU" dirty="0" smtClean="0"/>
              <a:t> follows surface injury, but it is unclear if this is related to the more acute </a:t>
            </a:r>
            <a:r>
              <a:rPr lang="en-AU" dirty="0" err="1" smtClean="0"/>
              <a:t>vacuolation</a:t>
            </a:r>
            <a:r>
              <a:rPr lang="en-AU" dirty="0" smtClean="0"/>
              <a:t> of surface cells.  The fibrosis  (the main subject of this slide) is unlikely to be of sufficient severity to have clinical significance in terms of heart function, and the cause was not determined. </a:t>
            </a:r>
          </a:p>
          <a:p>
            <a:pPr>
              <a:spcAft>
                <a:spcPts val="600"/>
              </a:spcAft>
            </a:pPr>
            <a:r>
              <a:rPr lang="en-AU" dirty="0" smtClean="0"/>
              <a:t>The cause of the more acute  </a:t>
            </a:r>
            <a:r>
              <a:rPr lang="en-AU" dirty="0" smtClean="0">
                <a:effectLst>
                  <a:outerShdw blurRad="38100" dist="38100" dir="2700000" algn="tl">
                    <a:srgbClr val="000000">
                      <a:alpha val="43137"/>
                    </a:srgbClr>
                  </a:outerShdw>
                </a:effectLst>
              </a:rPr>
              <a:t>endothelial </a:t>
            </a:r>
            <a:r>
              <a:rPr lang="en-AU" dirty="0" err="1" smtClean="0">
                <a:effectLst>
                  <a:outerShdw blurRad="38100" dist="38100" dir="2700000" algn="tl">
                    <a:srgbClr val="000000">
                      <a:alpha val="43137"/>
                    </a:srgbClr>
                  </a:outerShdw>
                </a:effectLst>
              </a:rPr>
              <a:t>vacuolation</a:t>
            </a:r>
            <a:r>
              <a:rPr lang="en-AU" dirty="0" smtClean="0">
                <a:effectLst>
                  <a:outerShdw blurRad="38100" dist="38100" dir="2700000" algn="tl">
                    <a:srgbClr val="000000">
                      <a:alpha val="43137"/>
                    </a:srgbClr>
                  </a:outerShdw>
                </a:effectLst>
              </a:rPr>
              <a:t>  </a:t>
            </a:r>
            <a:r>
              <a:rPr lang="en-AU" dirty="0" smtClean="0"/>
              <a:t>is also uncertain. However it may be significant that this unusual change was seen in a fish that was moribund when sampled as part of a routine health check, from a population from a brackish water zone subject to occasional increases in water borne copper levels during periods of local river flushing, and where moribund cohorts showed variable chemical and histological evidence of exposure to water borne copper. </a:t>
            </a:r>
          </a:p>
          <a:p>
            <a:pPr>
              <a:spcAft>
                <a:spcPts val="600"/>
              </a:spcAft>
            </a:pPr>
            <a:r>
              <a:rPr lang="en-AU" dirty="0" smtClean="0"/>
              <a:t>Evidence suggesting copper exposure included variable, sometimes elevated gill copper levels; loss of </a:t>
            </a:r>
            <a:r>
              <a:rPr lang="en-AU" dirty="0" err="1" smtClean="0"/>
              <a:t>neuromasts</a:t>
            </a:r>
            <a:r>
              <a:rPr lang="en-AU" dirty="0" smtClean="0"/>
              <a:t> and spongy epithelial degeneration of the lateral line; and severe “ballooning” </a:t>
            </a:r>
            <a:r>
              <a:rPr lang="en-AU" dirty="0" err="1" smtClean="0"/>
              <a:t>vacuolation</a:t>
            </a:r>
            <a:r>
              <a:rPr lang="en-AU" dirty="0" smtClean="0"/>
              <a:t> of </a:t>
            </a:r>
            <a:r>
              <a:rPr lang="en-AU" dirty="0" err="1" smtClean="0"/>
              <a:t>hepatocytes</a:t>
            </a:r>
            <a:r>
              <a:rPr lang="en-AU" dirty="0" smtClean="0"/>
              <a:t> in some fish that resembled  those seen during copper exposure trials in brackish water (see Part  9B).  Therefore copper toxicity cannot be excluded. </a:t>
            </a:r>
          </a:p>
          <a:p>
            <a:pPr>
              <a:spcAft>
                <a:spcPts val="600"/>
              </a:spcAft>
            </a:pPr>
            <a:r>
              <a:rPr lang="en-AU" dirty="0" smtClean="0"/>
              <a:t>Copper affects a wide range of functions, typically those of the gill first from water borne exposure, though brackish water minimizes the resulting ionic changes.  The high levels of </a:t>
            </a:r>
            <a:r>
              <a:rPr lang="en-AU" dirty="0" err="1" smtClean="0"/>
              <a:t>cytochrome</a:t>
            </a:r>
            <a:r>
              <a:rPr lang="en-AU" dirty="0" smtClean="0"/>
              <a:t> p450  of fish myocardium (Ferguson, 2006, p144) implies these cells may share some similarity in vulnerabilities to </a:t>
            </a:r>
            <a:r>
              <a:rPr lang="en-AU" dirty="0" err="1" smtClean="0"/>
              <a:t>hepatocytes</a:t>
            </a:r>
            <a:r>
              <a:rPr lang="en-AU" dirty="0" smtClean="0"/>
              <a:t> to this toxin.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4" grpId="0" animBg="1"/>
      <p:bldP spid="16"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rt-24 020625 thick&amp;fibrousx4-s.jpg"/>
          <p:cNvPicPr>
            <a:picLocks noGrp="1" noChangeAspect="1"/>
          </p:cNvPicPr>
          <p:nvPr isPhoto="1"/>
        </p:nvPicPr>
        <p:blipFill>
          <a:blip r:embed="rId2" cstate="screen">
            <a:lum bright="2000" contrast="15000"/>
          </a:blip>
          <a:stretch>
            <a:fillRect/>
          </a:stretch>
        </p:blipFill>
        <p:spPr>
          <a:xfrm>
            <a:off x="0" y="36513"/>
            <a:ext cx="9144000" cy="6784975"/>
          </a:xfrm>
          <a:prstGeom prst="rect">
            <a:avLst/>
          </a:prstGeom>
          <a:noFill/>
          <a:ln>
            <a:noFill/>
          </a:ln>
        </p:spPr>
      </p:pic>
      <p:sp>
        <p:nvSpPr>
          <p:cNvPr id="3" name="TextBox 2"/>
          <p:cNvSpPr txBox="1"/>
          <p:nvPr/>
        </p:nvSpPr>
        <p:spPr>
          <a:xfrm>
            <a:off x="0" y="0"/>
            <a:ext cx="9144000" cy="646331"/>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lvl="0"/>
            <a:r>
              <a:rPr lang="en-AU" kern="0" dirty="0" err="1" smtClean="0">
                <a:effectLst>
                  <a:outerShdw blurRad="38100" dist="38100" dir="2700000" algn="tl">
                    <a:srgbClr val="000000">
                      <a:alpha val="43137"/>
                    </a:srgbClr>
                  </a:outerShdw>
                </a:effectLst>
              </a:rPr>
              <a:t>Endocardium</a:t>
            </a:r>
            <a:r>
              <a:rPr lang="en-AU" kern="0" dirty="0" smtClean="0">
                <a:effectLst>
                  <a:outerShdw blurRad="38100" dist="38100" dir="2700000" algn="tl">
                    <a:srgbClr val="000000">
                      <a:alpha val="43137"/>
                    </a:srgbClr>
                  </a:outerShdw>
                </a:effectLst>
              </a:rPr>
              <a:t> Case 2 – constrictive </a:t>
            </a:r>
            <a:r>
              <a:rPr lang="en-AU" kern="0" dirty="0" err="1" smtClean="0">
                <a:effectLst>
                  <a:outerShdw blurRad="38100" dist="38100" dir="2700000" algn="tl">
                    <a:srgbClr val="000000">
                      <a:alpha val="43137"/>
                    </a:srgbClr>
                  </a:outerShdw>
                </a:effectLst>
              </a:rPr>
              <a:t>myopathy</a:t>
            </a:r>
            <a:r>
              <a:rPr lang="en-AU" kern="0" dirty="0" smtClean="0">
                <a:effectLst>
                  <a:outerShdw blurRad="38100" dist="38100" dir="2700000" algn="tl">
                    <a:srgbClr val="000000">
                      <a:alpha val="43137"/>
                    </a:srgbClr>
                  </a:outerShdw>
                </a:effectLst>
              </a:rPr>
              <a:t>: </a:t>
            </a:r>
            <a:r>
              <a:rPr lang="en-AU" dirty="0" smtClean="0"/>
              <a:t>In this 1 kg salmon, fibrosis of the </a:t>
            </a:r>
            <a:r>
              <a:rPr lang="en-AU" dirty="0" err="1" smtClean="0"/>
              <a:t>endocardium</a:t>
            </a:r>
            <a:r>
              <a:rPr lang="en-AU" dirty="0" smtClean="0"/>
              <a:t> at the compact: spongy junction is much more marked. (white arrows). </a:t>
            </a:r>
            <a:endParaRPr lang="en-AU" dirty="0"/>
          </a:p>
        </p:txBody>
      </p:sp>
      <p:sp>
        <p:nvSpPr>
          <p:cNvPr id="4" name="Right Arrow 3"/>
          <p:cNvSpPr/>
          <p:nvPr/>
        </p:nvSpPr>
        <p:spPr>
          <a:xfrm rot="5400000">
            <a:off x="467544" y="3356992"/>
            <a:ext cx="360040" cy="2160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5400000">
            <a:off x="1763688" y="2996952"/>
            <a:ext cx="360040" cy="2160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5400000">
            <a:off x="4355976" y="2636912"/>
            <a:ext cx="360040" cy="2160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5400000">
            <a:off x="6660232" y="2780928"/>
            <a:ext cx="360040" cy="2160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5400000">
            <a:off x="8388424" y="3068960"/>
            <a:ext cx="360040" cy="2160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Hrt-24 020625 thick&amp;fibrousx10-s.jpg"/>
          <p:cNvPicPr>
            <a:picLocks noGrp="1" noChangeAspect="1"/>
          </p:cNvPicPr>
          <p:nvPr isPhoto="1"/>
        </p:nvPicPr>
        <p:blipFill>
          <a:blip r:embed="rId3" cstate="screen">
            <a:lum bright="6000" contrast="26000"/>
          </a:blip>
          <a:stretch>
            <a:fillRect/>
          </a:stretch>
        </p:blipFill>
        <p:spPr>
          <a:xfrm>
            <a:off x="179512" y="297160"/>
            <a:ext cx="8841937" cy="6560840"/>
          </a:xfrm>
          <a:prstGeom prst="rect">
            <a:avLst/>
          </a:prstGeom>
          <a:noFill/>
          <a:ln>
            <a:solidFill>
              <a:schemeClr val="tx1">
                <a:lumMod val="75000"/>
                <a:lumOff val="25000"/>
              </a:schemeClr>
            </a:solidFill>
          </a:ln>
        </p:spPr>
      </p:pic>
      <p:sp>
        <p:nvSpPr>
          <p:cNvPr id="10" name="TextBox 9"/>
          <p:cNvSpPr txBox="1"/>
          <p:nvPr/>
        </p:nvSpPr>
        <p:spPr>
          <a:xfrm>
            <a:off x="179512" y="4005064"/>
            <a:ext cx="8784976" cy="646331"/>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lvl="0"/>
            <a:r>
              <a:rPr lang="en-AU" dirty="0" smtClean="0"/>
              <a:t>There is fibre thinning and wavy fibres in the adjacent compact muscle, and scattered hypertrophic nuclei in nearby </a:t>
            </a:r>
            <a:r>
              <a:rPr lang="en-AU" dirty="0" err="1" smtClean="0"/>
              <a:t>trabeculae</a:t>
            </a:r>
            <a:r>
              <a:rPr lang="en-AU" dirty="0" smtClean="0"/>
              <a:t>.  </a:t>
            </a:r>
            <a:endParaRPr lang="en-AU" dirty="0"/>
          </a:p>
        </p:txBody>
      </p:sp>
      <p:pic>
        <p:nvPicPr>
          <p:cNvPr id="12" name="Picture 11" descr="Hrt-24 020625 thick&amp;fibrousx20b-s.jpg"/>
          <p:cNvPicPr>
            <a:picLocks noGrp="1" noChangeAspect="1"/>
          </p:cNvPicPr>
          <p:nvPr isPhoto="1"/>
        </p:nvPicPr>
        <p:blipFill>
          <a:blip r:embed="rId4" cstate="screen">
            <a:lum bright="5000" contrast="17000"/>
          </a:blip>
          <a:stretch>
            <a:fillRect/>
          </a:stretch>
        </p:blipFill>
        <p:spPr>
          <a:xfrm>
            <a:off x="345464" y="548680"/>
            <a:ext cx="8502968" cy="6309320"/>
          </a:xfrm>
          <a:prstGeom prst="rect">
            <a:avLst/>
          </a:prstGeom>
          <a:noFill/>
          <a:ln>
            <a:solidFill>
              <a:schemeClr val="tx1">
                <a:lumMod val="75000"/>
                <a:lumOff val="25000"/>
              </a:schemeClr>
            </a:solidFill>
          </a:ln>
        </p:spPr>
      </p:pic>
      <p:sp>
        <p:nvSpPr>
          <p:cNvPr id="14" name="TextBox 13"/>
          <p:cNvSpPr txBox="1"/>
          <p:nvPr/>
        </p:nvSpPr>
        <p:spPr>
          <a:xfrm>
            <a:off x="323528" y="2132856"/>
            <a:ext cx="8461448" cy="369332"/>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lvl="0"/>
            <a:r>
              <a:rPr lang="en-AU" dirty="0" smtClean="0"/>
              <a:t>Fibrosis appears to be replacing some </a:t>
            </a:r>
            <a:r>
              <a:rPr lang="en-AU" dirty="0" err="1" smtClean="0"/>
              <a:t>trabeculae</a:t>
            </a:r>
            <a:r>
              <a:rPr lang="en-AU" dirty="0" smtClean="0"/>
              <a:t>. </a:t>
            </a:r>
            <a:endParaRPr lang="en-AU" dirty="0"/>
          </a:p>
        </p:txBody>
      </p:sp>
      <p:sp>
        <p:nvSpPr>
          <p:cNvPr id="15" name="Right Arrow 14"/>
          <p:cNvSpPr/>
          <p:nvPr/>
        </p:nvSpPr>
        <p:spPr>
          <a:xfrm rot="5400000">
            <a:off x="5436096" y="3789040"/>
            <a:ext cx="360040" cy="2160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5400000">
            <a:off x="3203848" y="3789040"/>
            <a:ext cx="360040" cy="2160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Hrt-24 020625 thick&amp;fibrousx20c-s.jpg"/>
          <p:cNvPicPr>
            <a:picLocks noGrp="1" noChangeAspect="1"/>
          </p:cNvPicPr>
          <p:nvPr isPhoto="1"/>
        </p:nvPicPr>
        <p:blipFill>
          <a:blip r:embed="rId5" cstate="screen">
            <a:lum bright="2000" contrast="10000"/>
          </a:blip>
          <a:stretch>
            <a:fillRect/>
          </a:stretch>
        </p:blipFill>
        <p:spPr>
          <a:xfrm>
            <a:off x="439584" y="692696"/>
            <a:ext cx="8308880" cy="6165304"/>
          </a:xfrm>
          <a:prstGeom prst="rect">
            <a:avLst/>
          </a:prstGeom>
          <a:noFill/>
          <a:ln>
            <a:solidFill>
              <a:schemeClr val="tx1">
                <a:lumMod val="75000"/>
                <a:lumOff val="25000"/>
              </a:schemeClr>
            </a:solidFill>
          </a:ln>
        </p:spPr>
      </p:pic>
      <p:sp>
        <p:nvSpPr>
          <p:cNvPr id="18" name="TextBox 17"/>
          <p:cNvSpPr txBox="1"/>
          <p:nvPr/>
        </p:nvSpPr>
        <p:spPr>
          <a:xfrm>
            <a:off x="539552" y="4149080"/>
            <a:ext cx="5256584" cy="369332"/>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lvl="0"/>
            <a:r>
              <a:rPr lang="en-AU" dirty="0" smtClean="0"/>
              <a:t>Showing pallor &amp; thinning of compact muscle (right). </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0" grpId="0" animBg="1"/>
      <p:bldP spid="14" grpId="0" animBg="1"/>
      <p:bldP spid="15" grpId="0" animBg="1"/>
      <p:bldP spid="16"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rt-24 020625 thick&amp;fibrousx20-s.jpg"/>
          <p:cNvPicPr>
            <a:picLocks noGrp="1" noChangeAspect="1"/>
          </p:cNvPicPr>
          <p:nvPr isPhoto="1"/>
        </p:nvPicPr>
        <p:blipFill>
          <a:blip r:embed="rId2" cstate="screen">
            <a:lum bright="6000" contrast="15000"/>
          </a:blip>
          <a:stretch>
            <a:fillRect/>
          </a:stretch>
        </p:blipFill>
        <p:spPr>
          <a:xfrm>
            <a:off x="0" y="36513"/>
            <a:ext cx="9144000" cy="6784975"/>
          </a:xfrm>
          <a:prstGeom prst="rect">
            <a:avLst/>
          </a:prstGeom>
          <a:noFill/>
          <a:ln>
            <a:noFill/>
          </a:ln>
        </p:spPr>
      </p:pic>
      <p:sp>
        <p:nvSpPr>
          <p:cNvPr id="3" name="TextBox 2"/>
          <p:cNvSpPr txBox="1"/>
          <p:nvPr/>
        </p:nvSpPr>
        <p:spPr>
          <a:xfrm>
            <a:off x="0" y="404664"/>
            <a:ext cx="9144000" cy="1831271"/>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lvl="0">
              <a:spcAft>
                <a:spcPts val="600"/>
              </a:spcAft>
            </a:pPr>
            <a:r>
              <a:rPr lang="en-AU" dirty="0" smtClean="0"/>
              <a:t>Same section, showing individual muscle fibres apparently undergoing necrosis due to constriction, with fibrous tissue apparently originating round cardiac vessels and indicating that regardless of the initial cause, the lesion is at this stage probably progressive. </a:t>
            </a:r>
          </a:p>
          <a:p>
            <a:pPr lvl="0">
              <a:spcAft>
                <a:spcPts val="600"/>
              </a:spcAft>
            </a:pPr>
            <a:r>
              <a:rPr lang="en-AU" dirty="0" smtClean="0"/>
              <a:t>This lesion was of clinical significance in that it was associated with abnormal heart shape, and there was peritoneal </a:t>
            </a:r>
            <a:r>
              <a:rPr lang="en-AU" dirty="0" err="1" smtClean="0"/>
              <a:t>serositis</a:t>
            </a:r>
            <a:r>
              <a:rPr lang="en-AU" dirty="0" smtClean="0"/>
              <a:t> and zone-related liver changes, as well as acute skin lesions (no significant bacterial findings). </a:t>
            </a:r>
            <a:endParaRPr lang="en-AU" dirty="0"/>
          </a:p>
        </p:txBody>
      </p:sp>
      <p:pic>
        <p:nvPicPr>
          <p:cNvPr id="7" name="Picture 6" descr="Hrt-24 020625 liverx10-s.jpg"/>
          <p:cNvPicPr>
            <a:picLocks noGrp="1" noChangeAspect="1"/>
          </p:cNvPicPr>
          <p:nvPr isPhoto="1"/>
        </p:nvPicPr>
        <p:blipFill>
          <a:blip r:embed="rId3" cstate="screen">
            <a:lum bright="4000" contrast="40000"/>
          </a:blip>
          <a:stretch>
            <a:fillRect/>
          </a:stretch>
        </p:blipFill>
        <p:spPr>
          <a:xfrm>
            <a:off x="611560" y="980597"/>
            <a:ext cx="7920880" cy="5877403"/>
          </a:xfrm>
          <a:prstGeom prst="rect">
            <a:avLst/>
          </a:prstGeom>
          <a:noFill/>
          <a:ln>
            <a:solidFill>
              <a:schemeClr val="tx1">
                <a:lumMod val="75000"/>
                <a:lumOff val="25000"/>
              </a:schemeClr>
            </a:solidFill>
          </a:ln>
        </p:spPr>
      </p:pic>
      <p:sp>
        <p:nvSpPr>
          <p:cNvPr id="8" name="TextBox 7"/>
          <p:cNvSpPr txBox="1"/>
          <p:nvPr/>
        </p:nvSpPr>
        <p:spPr>
          <a:xfrm>
            <a:off x="611560" y="1772816"/>
            <a:ext cx="7848872" cy="646331"/>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lvl="0"/>
            <a:r>
              <a:rPr lang="en-AU" dirty="0" smtClean="0"/>
              <a:t>Liver from this fish – zone related changes, compounded by autolysis (which alone does not usually show such a zone related pattern).  </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1895 -LRs.jpg"/>
          <p:cNvPicPr>
            <a:picLocks noGrp="1" noChangeAspect="1"/>
          </p:cNvPicPr>
          <p:nvPr isPhoto="1"/>
        </p:nvPicPr>
        <p:blipFill>
          <a:blip r:embed="rId2" cstate="screen">
            <a:lum bright="8000"/>
          </a:blip>
          <a:stretch>
            <a:fillRect/>
          </a:stretch>
        </p:blipFill>
        <p:spPr>
          <a:xfrm>
            <a:off x="0" y="0"/>
            <a:ext cx="9144000" cy="6858000"/>
          </a:xfrm>
          <a:prstGeom prst="rect">
            <a:avLst/>
          </a:prstGeom>
          <a:noFill/>
          <a:ln>
            <a:noFill/>
          </a:ln>
        </p:spPr>
      </p:pic>
      <p:sp>
        <p:nvSpPr>
          <p:cNvPr id="3" name="TextBox 2"/>
          <p:cNvSpPr txBox="1"/>
          <p:nvPr/>
        </p:nvSpPr>
        <p:spPr>
          <a:xfrm>
            <a:off x="0" y="0"/>
            <a:ext cx="9144000"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2400" b="1" kern="0" dirty="0" smtClean="0">
                <a:solidFill>
                  <a:srgbClr val="D6ECFF">
                    <a:lumMod val="50000"/>
                  </a:srgbClr>
                </a:solidFill>
              </a:rPr>
              <a:t>NON-INFECTIOUS INSULTS TO HEART </a:t>
            </a:r>
            <a:r>
              <a:rPr lang="en-AU" sz="2400" b="1" dirty="0" smtClean="0">
                <a:solidFill>
                  <a:srgbClr val="1AB39F"/>
                </a:solidFill>
                <a:effectLst>
                  <a:outerShdw blurRad="38100" dist="38100" dir="2700000" algn="tl">
                    <a:srgbClr val="000000">
                      <a:alpha val="43137"/>
                    </a:srgbClr>
                  </a:outerShdw>
                </a:effectLst>
              </a:rPr>
              <a:t>1. Gas bubble disease. </a:t>
            </a:r>
            <a:endParaRPr kumimoji="0" lang="en-AU" sz="2400" b="1" i="0" u="none" strike="noStrike" kern="0" cap="none" spc="0" normalizeH="0" baseline="0" noProof="0" dirty="0">
              <a:ln>
                <a:noFill/>
              </a:ln>
              <a:solidFill>
                <a:srgbClr val="D6ECFF">
                  <a:lumMod val="50000"/>
                </a:srgbClr>
              </a:solidFill>
              <a:effectLst/>
              <a:uLnTx/>
              <a:uFillTx/>
            </a:endParaRPr>
          </a:p>
        </p:txBody>
      </p:sp>
      <p:sp>
        <p:nvSpPr>
          <p:cNvPr id="4" name="TextBox 3"/>
          <p:cNvSpPr txBox="1"/>
          <p:nvPr/>
        </p:nvSpPr>
        <p:spPr>
          <a:xfrm>
            <a:off x="0" y="4941168"/>
            <a:ext cx="9144000" cy="923330"/>
          </a:xfrm>
          <a:prstGeom prst="rect">
            <a:avLst/>
          </a:prstGeom>
          <a:solidFill>
            <a:srgbClr val="FFFFFF">
              <a:alpha val="50196"/>
            </a:srgbClr>
          </a:solidFill>
        </p:spPr>
        <p:txBody>
          <a:bodyPr wrap="square" rtlCol="0">
            <a:spAutoFit/>
          </a:bodyPr>
          <a:lstStyle/>
          <a:p>
            <a:r>
              <a:rPr lang="en-US" dirty="0" smtClean="0"/>
              <a:t>Large bubbles are sometimes easily missed, but are lethal as they are generally associated with smaller bubbles which block gill circulation. Obvious care needed to exclude </a:t>
            </a:r>
            <a:r>
              <a:rPr lang="en-US" dirty="0" err="1" smtClean="0"/>
              <a:t>agonal</a:t>
            </a:r>
            <a:r>
              <a:rPr lang="en-US" dirty="0" smtClean="0"/>
              <a:t> artifacts. This example was from a major gas bubble related fish kill. </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rt-x982864-2 pumpx4-s.jpg"/>
          <p:cNvPicPr>
            <a:picLocks noGrp="1" noChangeAspect="1"/>
          </p:cNvPicPr>
          <p:nvPr isPhoto="1"/>
        </p:nvPicPr>
        <p:blipFill>
          <a:blip r:embed="rId2" cstate="screen">
            <a:lum bright="5000" contrast="25000"/>
          </a:blip>
          <a:stretch>
            <a:fillRect/>
          </a:stretch>
        </p:blipFill>
        <p:spPr>
          <a:xfrm>
            <a:off x="0" y="36513"/>
            <a:ext cx="9144000" cy="6784975"/>
          </a:xfrm>
          <a:prstGeom prst="rect">
            <a:avLst/>
          </a:prstGeom>
          <a:noFill/>
          <a:ln>
            <a:noFill/>
          </a:ln>
        </p:spPr>
      </p:pic>
      <p:sp>
        <p:nvSpPr>
          <p:cNvPr id="4" name="TextBox 3"/>
          <p:cNvSpPr txBox="1"/>
          <p:nvPr/>
        </p:nvSpPr>
        <p:spPr>
          <a:xfrm>
            <a:off x="0" y="0"/>
            <a:ext cx="9144000"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2400" b="1" kern="0" dirty="0" smtClean="0">
                <a:solidFill>
                  <a:srgbClr val="1AB39F"/>
                </a:solidFill>
                <a:effectLst>
                  <a:outerShdw blurRad="38100" dist="38100" dir="2700000" algn="tl">
                    <a:srgbClr val="000000">
                      <a:alpha val="43137"/>
                    </a:srgbClr>
                  </a:outerShdw>
                </a:effectLst>
              </a:rPr>
              <a:t>Non-infectious insults </a:t>
            </a:r>
            <a:r>
              <a:rPr lang="en-AU" sz="2400" b="1" dirty="0" smtClean="0">
                <a:solidFill>
                  <a:srgbClr val="1AB39F"/>
                </a:solidFill>
                <a:effectLst>
                  <a:outerShdw blurRad="38100" dist="38100" dir="2700000" algn="tl">
                    <a:srgbClr val="000000">
                      <a:alpha val="43137"/>
                    </a:srgbClr>
                  </a:outerShdw>
                </a:effectLst>
              </a:rPr>
              <a:t>2. Per-acute: fish pump gill damage.</a:t>
            </a:r>
            <a:endParaRPr kumimoji="0" lang="en-AU" sz="2400" b="1" i="0" u="none" strike="noStrike" kern="0" cap="none" spc="0" normalizeH="0" baseline="0" noProof="0" dirty="0">
              <a:ln>
                <a:noFill/>
              </a:ln>
              <a:solidFill>
                <a:srgbClr val="D6ECFF">
                  <a:lumMod val="50000"/>
                </a:srgbClr>
              </a:solidFill>
              <a:effectLst/>
              <a:uLnTx/>
              <a:uFillTx/>
            </a:endParaRPr>
          </a:p>
        </p:txBody>
      </p:sp>
      <p:sp>
        <p:nvSpPr>
          <p:cNvPr id="5" name="TextBox 4"/>
          <p:cNvSpPr txBox="1"/>
          <p:nvPr/>
        </p:nvSpPr>
        <p:spPr>
          <a:xfrm>
            <a:off x="323528" y="548680"/>
            <a:ext cx="8640959" cy="923330"/>
          </a:xfrm>
          <a:prstGeom prst="rect">
            <a:avLst/>
          </a:prstGeom>
          <a:solidFill>
            <a:srgbClr val="FFFFFF">
              <a:alpha val="50196"/>
            </a:srgbClr>
          </a:solidFill>
        </p:spPr>
        <p:txBody>
          <a:bodyPr wrap="square" rtlCol="0">
            <a:spAutoFit/>
          </a:bodyPr>
          <a:lstStyle/>
          <a:p>
            <a:r>
              <a:rPr lang="en-US" dirty="0" smtClean="0"/>
              <a:t>Heart from the fish with severe </a:t>
            </a:r>
            <a:r>
              <a:rPr lang="en-US" dirty="0" err="1" smtClean="0"/>
              <a:t>haemorrhage</a:t>
            </a:r>
            <a:r>
              <a:rPr lang="en-US" dirty="0" smtClean="0"/>
              <a:t> &amp; congestion of gills due to pressure after entering a fish pump backwards (see also gill presentation, non-infectious, for resulting gill lesions).  </a:t>
            </a:r>
            <a:endParaRPr lang="en-US" dirty="0">
              <a:solidFill>
                <a:srgbClr val="FF0000"/>
              </a:solidFill>
            </a:endParaRPr>
          </a:p>
        </p:txBody>
      </p:sp>
      <p:pic>
        <p:nvPicPr>
          <p:cNvPr id="6" name="Picture 5" descr="Hrt-x982864-2 pumpx10-s.jpg"/>
          <p:cNvPicPr>
            <a:picLocks noGrp="1" noChangeAspect="1"/>
          </p:cNvPicPr>
          <p:nvPr isPhoto="1"/>
        </p:nvPicPr>
        <p:blipFill>
          <a:blip r:embed="rId3" cstate="screen">
            <a:lum/>
          </a:blip>
          <a:stretch>
            <a:fillRect/>
          </a:stretch>
        </p:blipFill>
        <p:spPr>
          <a:xfrm>
            <a:off x="457200" y="694981"/>
            <a:ext cx="8305800" cy="6163019"/>
          </a:xfrm>
          <a:prstGeom prst="rect">
            <a:avLst/>
          </a:prstGeom>
          <a:noFill/>
          <a:ln>
            <a:solidFill>
              <a:schemeClr val="tx1"/>
            </a:solidFill>
          </a:ln>
        </p:spPr>
      </p:pic>
      <p:pic>
        <p:nvPicPr>
          <p:cNvPr id="8" name="Picture 7" descr="Hrt-x982864-2 pumpx20-s.jpg"/>
          <p:cNvPicPr>
            <a:picLocks noGrp="1" noChangeAspect="1"/>
          </p:cNvPicPr>
          <p:nvPr isPhoto="1"/>
        </p:nvPicPr>
        <p:blipFill>
          <a:blip r:embed="rId4" cstate="screen">
            <a:lum/>
          </a:blip>
          <a:stretch>
            <a:fillRect/>
          </a:stretch>
        </p:blipFill>
        <p:spPr>
          <a:xfrm>
            <a:off x="533400" y="838199"/>
            <a:ext cx="8153400" cy="6019799"/>
          </a:xfrm>
          <a:prstGeom prst="rect">
            <a:avLst/>
          </a:prstGeom>
          <a:noFill/>
          <a:ln>
            <a:solidFill>
              <a:schemeClr val="tx1"/>
            </a:solidFill>
          </a:ln>
        </p:spPr>
      </p:pic>
      <p:sp>
        <p:nvSpPr>
          <p:cNvPr id="9" name="TextBox 8"/>
          <p:cNvSpPr txBox="1"/>
          <p:nvPr/>
        </p:nvSpPr>
        <p:spPr>
          <a:xfrm>
            <a:off x="685800" y="990600"/>
            <a:ext cx="7848600" cy="1754326"/>
          </a:xfrm>
          <a:prstGeom prst="rect">
            <a:avLst/>
          </a:prstGeom>
          <a:solidFill>
            <a:srgbClr val="FFFFFF">
              <a:alpha val="50196"/>
            </a:srgbClr>
          </a:solidFill>
        </p:spPr>
        <p:txBody>
          <a:bodyPr wrap="square" rtlCol="0">
            <a:spAutoFit/>
          </a:bodyPr>
          <a:lstStyle/>
          <a:p>
            <a:r>
              <a:rPr lang="en-US" dirty="0" smtClean="0"/>
              <a:t>Higher magnifications show that there is both </a:t>
            </a:r>
            <a:r>
              <a:rPr lang="en-US" dirty="0" err="1" smtClean="0"/>
              <a:t>haemorrhage</a:t>
            </a:r>
            <a:r>
              <a:rPr lang="en-US" dirty="0" smtClean="0"/>
              <a:t>, mainly on the surface, and congestion, which in part would reflect the resulting impediment to blood flow through the gills. (This in turn may be a mixture of thrombosis associated with the </a:t>
            </a:r>
            <a:r>
              <a:rPr lang="en-US" dirty="0" err="1" smtClean="0"/>
              <a:t>haemorrhage</a:t>
            </a:r>
            <a:r>
              <a:rPr lang="en-US" dirty="0" smtClean="0"/>
              <a:t>, physiological vasoconstriction, and the direct effect of the pump pressure on gills unprotected by an open operculum and unable to pass through the tube if lodged sideways.)   </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B110065-LRs.jpg"/>
          <p:cNvPicPr>
            <a:picLocks noGrp="1" noChangeAspect="1"/>
          </p:cNvPicPr>
          <p:nvPr isPhoto="1"/>
        </p:nvPicPr>
        <p:blipFill>
          <a:blip r:embed="rId2" cstate="screen">
            <a:lum bright="2000"/>
          </a:blip>
          <a:stretch>
            <a:fillRect/>
          </a:stretch>
        </p:blipFill>
        <p:spPr>
          <a:xfrm>
            <a:off x="0" y="0"/>
            <a:ext cx="9144000" cy="6858000"/>
          </a:xfrm>
          <a:prstGeom prst="rect">
            <a:avLst/>
          </a:prstGeom>
          <a:noFill/>
          <a:ln>
            <a:noFill/>
          </a:ln>
        </p:spPr>
      </p:pic>
      <p:sp>
        <p:nvSpPr>
          <p:cNvPr id="4" name="TextBox 3"/>
          <p:cNvSpPr txBox="1"/>
          <p:nvPr/>
        </p:nvSpPr>
        <p:spPr>
          <a:xfrm>
            <a:off x="0" y="0"/>
            <a:ext cx="7380312"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2400" b="1" kern="0" dirty="0" smtClean="0">
                <a:solidFill>
                  <a:srgbClr val="1AB39F"/>
                </a:solidFill>
                <a:effectLst>
                  <a:outerShdw blurRad="38100" dist="38100" dir="2700000" algn="tl">
                    <a:srgbClr val="000000">
                      <a:alpha val="43137"/>
                    </a:srgbClr>
                  </a:outerShdw>
                </a:effectLst>
              </a:rPr>
              <a:t>Non-infectious insults 3</a:t>
            </a:r>
            <a:r>
              <a:rPr lang="en-AU" sz="2400" b="1" dirty="0" smtClean="0">
                <a:solidFill>
                  <a:srgbClr val="1AB39F"/>
                </a:solidFill>
                <a:effectLst>
                  <a:outerShdw blurRad="38100" dist="38100" dir="2700000" algn="tl">
                    <a:srgbClr val="000000">
                      <a:alpha val="43137"/>
                    </a:srgbClr>
                  </a:outerShdw>
                </a:effectLst>
              </a:rPr>
              <a:t>. </a:t>
            </a:r>
            <a:r>
              <a:rPr lang="en-AU" sz="2400" b="1" i="1" dirty="0" smtClean="0">
                <a:solidFill>
                  <a:srgbClr val="1AB39F"/>
                </a:solidFill>
                <a:effectLst>
                  <a:outerShdw blurRad="38100" dist="38100" dir="2700000" algn="tl">
                    <a:srgbClr val="000000">
                      <a:alpha val="43137"/>
                    </a:srgbClr>
                  </a:outerShdw>
                </a:effectLst>
              </a:rPr>
              <a:t>Aurelia</a:t>
            </a:r>
            <a:r>
              <a:rPr lang="en-AU" sz="2400" b="1" dirty="0" smtClean="0">
                <a:solidFill>
                  <a:srgbClr val="1AB39F"/>
                </a:solidFill>
                <a:effectLst>
                  <a:outerShdw blurRad="38100" dist="38100" dir="2700000" algn="tl">
                    <a:srgbClr val="000000">
                      <a:alpha val="43137"/>
                    </a:srgbClr>
                  </a:outerShdw>
                </a:effectLst>
              </a:rPr>
              <a:t> jelly-fish exposure. </a:t>
            </a:r>
            <a:endParaRPr kumimoji="0" lang="en-AU" sz="2400" b="1" i="0" u="none" strike="noStrike" kern="0" cap="none" spc="0" normalizeH="0" baseline="0" noProof="0" dirty="0">
              <a:ln>
                <a:noFill/>
              </a:ln>
              <a:solidFill>
                <a:srgbClr val="D6ECFF">
                  <a:lumMod val="50000"/>
                </a:srgbClr>
              </a:solidFill>
              <a:effectLst/>
              <a:uLnTx/>
              <a:uFillTx/>
            </a:endParaRPr>
          </a:p>
        </p:txBody>
      </p:sp>
      <p:sp>
        <p:nvSpPr>
          <p:cNvPr id="5" name="TextBox 4"/>
          <p:cNvSpPr txBox="1"/>
          <p:nvPr/>
        </p:nvSpPr>
        <p:spPr>
          <a:xfrm>
            <a:off x="179512" y="548680"/>
            <a:ext cx="8856984" cy="923330"/>
          </a:xfrm>
          <a:prstGeom prst="rect">
            <a:avLst/>
          </a:prstGeom>
          <a:solidFill>
            <a:srgbClr val="FFFFFF">
              <a:alpha val="50196"/>
            </a:srgbClr>
          </a:solidFill>
        </p:spPr>
        <p:txBody>
          <a:bodyPr wrap="square" rtlCol="0">
            <a:spAutoFit/>
          </a:bodyPr>
          <a:lstStyle/>
          <a:p>
            <a:r>
              <a:rPr lang="en-US" dirty="0" smtClean="0"/>
              <a:t>Heart of a young salmon exposed ~ 6 hours previously to small </a:t>
            </a:r>
            <a:r>
              <a:rPr lang="en-US" i="1" dirty="0" smtClean="0"/>
              <a:t>Aurelia</a:t>
            </a:r>
            <a:r>
              <a:rPr lang="en-US" dirty="0" smtClean="0"/>
              <a:t> jelly-fish, with typical gill, skin &amp; mild liver lesions. Note the small area of compact muscle congestion (right, arrow), and the compact muscle pallor, relative to spongy muscle.   </a:t>
            </a:r>
            <a:endParaRPr lang="en-US" dirty="0">
              <a:solidFill>
                <a:srgbClr val="FF0000"/>
              </a:solidFill>
            </a:endParaRPr>
          </a:p>
        </p:txBody>
      </p:sp>
      <p:sp>
        <p:nvSpPr>
          <p:cNvPr id="6" name="Right Arrow 5"/>
          <p:cNvSpPr/>
          <p:nvPr/>
        </p:nvSpPr>
        <p:spPr>
          <a:xfrm>
            <a:off x="6228184" y="3933056"/>
            <a:ext cx="432048" cy="2160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B110066-LRs.jpg"/>
          <p:cNvPicPr>
            <a:picLocks noGrp="1" noChangeAspect="1"/>
          </p:cNvPicPr>
          <p:nvPr isPhoto="1"/>
        </p:nvPicPr>
        <p:blipFill>
          <a:blip r:embed="rId3" cstate="screen">
            <a:lum bright="2000"/>
          </a:blip>
          <a:stretch>
            <a:fillRect/>
          </a:stretch>
        </p:blipFill>
        <p:spPr>
          <a:xfrm>
            <a:off x="323528" y="476672"/>
            <a:ext cx="8508437" cy="6381328"/>
          </a:xfrm>
          <a:prstGeom prst="rect">
            <a:avLst/>
          </a:prstGeom>
          <a:noFill/>
          <a:ln>
            <a:solidFill>
              <a:schemeClr val="tx1">
                <a:lumMod val="65000"/>
                <a:lumOff val="35000"/>
              </a:schemeClr>
            </a:solidFill>
          </a:ln>
        </p:spPr>
      </p:pic>
      <p:pic>
        <p:nvPicPr>
          <p:cNvPr id="8" name="Picture 7" descr="PB110067-LRs.jpg"/>
          <p:cNvPicPr>
            <a:picLocks noGrp="1" noChangeAspect="1"/>
          </p:cNvPicPr>
          <p:nvPr isPhoto="1"/>
        </p:nvPicPr>
        <p:blipFill>
          <a:blip r:embed="rId4" cstate="screen"/>
          <a:stretch>
            <a:fillRect/>
          </a:stretch>
        </p:blipFill>
        <p:spPr>
          <a:xfrm>
            <a:off x="539552" y="764704"/>
            <a:ext cx="8124395" cy="6093296"/>
          </a:xfrm>
          <a:prstGeom prst="rect">
            <a:avLst/>
          </a:prstGeom>
          <a:solidFill>
            <a:schemeClr val="tx1">
              <a:lumMod val="75000"/>
              <a:lumOff val="25000"/>
            </a:schemeClr>
          </a:solidFill>
          <a:ln>
            <a:noFill/>
          </a:ln>
        </p:spPr>
      </p:pic>
      <p:sp>
        <p:nvSpPr>
          <p:cNvPr id="9" name="TextBox 8"/>
          <p:cNvSpPr txBox="1"/>
          <p:nvPr/>
        </p:nvSpPr>
        <p:spPr>
          <a:xfrm>
            <a:off x="539552" y="836712"/>
            <a:ext cx="8136904" cy="1754326"/>
          </a:xfrm>
          <a:prstGeom prst="rect">
            <a:avLst/>
          </a:prstGeom>
          <a:solidFill>
            <a:srgbClr val="FFFFFF">
              <a:alpha val="50196"/>
            </a:srgbClr>
          </a:solidFill>
        </p:spPr>
        <p:txBody>
          <a:bodyPr wrap="square" rtlCol="0">
            <a:spAutoFit/>
          </a:bodyPr>
          <a:lstStyle/>
          <a:p>
            <a:r>
              <a:rPr lang="en-US" dirty="0" smtClean="0"/>
              <a:t>Such changes, though mild, were common with </a:t>
            </a:r>
            <a:r>
              <a:rPr lang="en-US" i="1" dirty="0" smtClean="0"/>
              <a:t>Aurelia </a:t>
            </a:r>
            <a:r>
              <a:rPr lang="en-US" dirty="0" smtClean="0"/>
              <a:t>jelly-fish exposure and may have contributed to the post-exposure shock. The pallor is clearly confined to the compact layer – which makes sense as the toxins are likely to have been absorbed through the damaged gills, with higher levels supplied to the compact muscle layer via the descending coronary arteries, compared to the post-venous blood supplying the spongy </a:t>
            </a:r>
            <a:r>
              <a:rPr lang="en-US" dirty="0" err="1" smtClean="0"/>
              <a:t>trabecular</a:t>
            </a:r>
            <a:r>
              <a:rPr lang="en-US" dirty="0" smtClean="0"/>
              <a:t> layer. </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rt-22 020583-haem-reactnx4-s.jpg"/>
          <p:cNvPicPr>
            <a:picLocks noGrp="1" noChangeAspect="1"/>
          </p:cNvPicPr>
          <p:nvPr isPhoto="1"/>
        </p:nvPicPr>
        <p:blipFill>
          <a:blip r:embed="rId2" cstate="screen">
            <a:lum bright="2000" contrast="35000"/>
          </a:blip>
          <a:stretch>
            <a:fillRect/>
          </a:stretch>
        </p:blipFill>
        <p:spPr>
          <a:xfrm>
            <a:off x="0" y="36513"/>
            <a:ext cx="9144000" cy="6784975"/>
          </a:xfrm>
          <a:prstGeom prst="rect">
            <a:avLst/>
          </a:prstGeom>
          <a:noFill/>
          <a:ln>
            <a:noFill/>
          </a:ln>
        </p:spPr>
      </p:pic>
      <p:sp>
        <p:nvSpPr>
          <p:cNvPr id="4" name="TextBox 3"/>
          <p:cNvSpPr txBox="1"/>
          <p:nvPr/>
        </p:nvSpPr>
        <p:spPr>
          <a:xfrm>
            <a:off x="1" y="0"/>
            <a:ext cx="3059831" cy="1569660"/>
          </a:xfrm>
          <a:prstGeom prst="rect">
            <a:avLst/>
          </a:prstGeom>
          <a:solidFill>
            <a:sysClr val="window" lastClr="FFFFFF"/>
          </a:solidFill>
        </p:spPr>
        <p:txBody>
          <a:bodyPr wrap="square" rtlCol="0">
            <a:spAutoFit/>
          </a:bodyPr>
          <a:lstStyle/>
          <a:p>
            <a:pPr lvl="0">
              <a:defRPr/>
            </a:pPr>
            <a:r>
              <a:rPr lang="en-AU" sz="2400" b="1" kern="0" dirty="0" smtClean="0">
                <a:solidFill>
                  <a:srgbClr val="1AB39F"/>
                </a:solidFill>
                <a:effectLst>
                  <a:outerShdw blurRad="38100" dist="38100" dir="2700000" algn="tl">
                    <a:srgbClr val="000000">
                      <a:alpha val="43137"/>
                    </a:srgbClr>
                  </a:outerShdw>
                </a:effectLst>
              </a:rPr>
              <a:t>Non-infectious 4</a:t>
            </a:r>
            <a:r>
              <a:rPr lang="en-AU" sz="2400" b="1" dirty="0" smtClean="0">
                <a:solidFill>
                  <a:srgbClr val="1AB39F"/>
                </a:solidFill>
                <a:effectLst>
                  <a:outerShdw blurRad="38100" dist="38100" dir="2700000" algn="tl">
                    <a:srgbClr val="000000">
                      <a:alpha val="43137"/>
                    </a:srgbClr>
                  </a:outerShdw>
                </a:effectLst>
              </a:rPr>
              <a:t>. </a:t>
            </a:r>
            <a:r>
              <a:rPr lang="en-AU" sz="2400" b="1" dirty="0" err="1" smtClean="0">
                <a:solidFill>
                  <a:srgbClr val="1AB39F"/>
                </a:solidFill>
                <a:effectLst>
                  <a:outerShdw blurRad="38100" dist="38100" dir="2700000" algn="tl">
                    <a:srgbClr val="000000">
                      <a:alpha val="43137"/>
                    </a:srgbClr>
                  </a:outerShdw>
                </a:effectLst>
              </a:rPr>
              <a:t>Myonecrosis</a:t>
            </a:r>
            <a:r>
              <a:rPr lang="en-AU" sz="2400" b="1" dirty="0" smtClean="0">
                <a:solidFill>
                  <a:srgbClr val="1AB39F"/>
                </a:solidFill>
                <a:effectLst>
                  <a:outerShdw blurRad="38100" dist="38100" dir="2700000" algn="tl">
                    <a:srgbClr val="000000">
                      <a:alpha val="43137"/>
                    </a:srgbClr>
                  </a:outerShdw>
                </a:effectLst>
              </a:rPr>
              <a:t>, sub-acute gill thrombosis related.</a:t>
            </a:r>
            <a:endParaRPr kumimoji="0" lang="en-AU" sz="2400" b="1" i="0" u="none" strike="noStrike" kern="0" cap="none" spc="0" normalizeH="0" baseline="0" noProof="0" dirty="0">
              <a:ln>
                <a:noFill/>
              </a:ln>
              <a:solidFill>
                <a:srgbClr val="D6ECFF">
                  <a:lumMod val="50000"/>
                </a:srgbClr>
              </a:solidFill>
              <a:effectLst/>
              <a:uLnTx/>
              <a:uFillTx/>
            </a:endParaRPr>
          </a:p>
        </p:txBody>
      </p:sp>
      <p:sp>
        <p:nvSpPr>
          <p:cNvPr id="5" name="TextBox 4"/>
          <p:cNvSpPr txBox="1"/>
          <p:nvPr/>
        </p:nvSpPr>
        <p:spPr>
          <a:xfrm>
            <a:off x="0" y="3140968"/>
            <a:ext cx="9144000" cy="2108269"/>
          </a:xfrm>
          <a:prstGeom prst="rect">
            <a:avLst/>
          </a:prstGeom>
          <a:solidFill>
            <a:srgbClr val="FFFFFF">
              <a:alpha val="50196"/>
            </a:srgbClr>
          </a:solidFill>
        </p:spPr>
        <p:txBody>
          <a:bodyPr wrap="square" rtlCol="0">
            <a:spAutoFit/>
          </a:bodyPr>
          <a:lstStyle/>
          <a:p>
            <a:pPr>
              <a:spcAft>
                <a:spcPts val="600"/>
              </a:spcAft>
            </a:pPr>
            <a:r>
              <a:rPr lang="en-US" dirty="0" smtClean="0"/>
              <a:t>Heart from a 3 kg rainbow trout from south-eastern Tasmania showing gill lesions highly suggestive of severe jelly-fish exposure of a few days to ~ 1 week duration (severe gill lamellar thrombosis showing early resolution; increased gill and circulating leukocytes). There was also  mixed apparently secondary </a:t>
            </a:r>
            <a:r>
              <a:rPr lang="en-US" i="1" dirty="0" err="1" smtClean="0"/>
              <a:t>Flavobacterial</a:t>
            </a:r>
            <a:r>
              <a:rPr lang="en-US" dirty="0" smtClean="0"/>
              <a:t> infections of skin and gill.   </a:t>
            </a:r>
          </a:p>
          <a:p>
            <a:r>
              <a:rPr lang="en-US" dirty="0" smtClean="0"/>
              <a:t>The heart shows areas of congestion and possible </a:t>
            </a:r>
            <a:r>
              <a:rPr lang="en-US" dirty="0" err="1" smtClean="0"/>
              <a:t>haemorrhage</a:t>
            </a:r>
            <a:r>
              <a:rPr lang="en-US" dirty="0" smtClean="0"/>
              <a:t> in the compact layer, with reaction extending into the spongy layer (where the concept of </a:t>
            </a:r>
            <a:r>
              <a:rPr lang="en-US" dirty="0" err="1" smtClean="0"/>
              <a:t>haemorrhage</a:t>
            </a:r>
            <a:r>
              <a:rPr lang="en-US" dirty="0" smtClean="0"/>
              <a:t> or congestion is meaningless, given the blood flow).  </a:t>
            </a:r>
            <a:endParaRPr lang="en-US" dirty="0">
              <a:solidFill>
                <a:srgbClr val="FF0000"/>
              </a:solidFill>
            </a:endParaRPr>
          </a:p>
        </p:txBody>
      </p:sp>
      <p:sp>
        <p:nvSpPr>
          <p:cNvPr id="6" name="Rectangle 5"/>
          <p:cNvSpPr/>
          <p:nvPr/>
        </p:nvSpPr>
        <p:spPr>
          <a:xfrm>
            <a:off x="3203848" y="0"/>
            <a:ext cx="3672408" cy="22048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Hrt-22 020583-haem-reactnx10-s.jpg"/>
          <p:cNvPicPr>
            <a:picLocks noGrp="1" noChangeAspect="1"/>
          </p:cNvPicPr>
          <p:nvPr isPhoto="1"/>
        </p:nvPicPr>
        <p:blipFill>
          <a:blip r:embed="rId3" cstate="screen">
            <a:lum bright="-2000" contrast="10000"/>
          </a:blip>
          <a:stretch>
            <a:fillRect/>
          </a:stretch>
        </p:blipFill>
        <p:spPr>
          <a:xfrm>
            <a:off x="179512" y="369168"/>
            <a:ext cx="8744892" cy="6488832"/>
          </a:xfrm>
          <a:prstGeom prst="rect">
            <a:avLst/>
          </a:prstGeom>
          <a:noFill/>
          <a:ln>
            <a:solidFill>
              <a:schemeClr val="tx1">
                <a:lumMod val="65000"/>
                <a:lumOff val="35000"/>
              </a:schemeClr>
            </a:solidFill>
          </a:ln>
        </p:spPr>
      </p:pic>
      <p:sp>
        <p:nvSpPr>
          <p:cNvPr id="18" name="Rectangle 17"/>
          <p:cNvSpPr/>
          <p:nvPr/>
        </p:nvSpPr>
        <p:spPr>
          <a:xfrm>
            <a:off x="3923928" y="3284984"/>
            <a:ext cx="3672408" cy="27809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Hrt-22 020583-haem-reactnx20-s.jpg"/>
          <p:cNvPicPr>
            <a:picLocks noGrp="1" noChangeAspect="1"/>
          </p:cNvPicPr>
          <p:nvPr isPhoto="1"/>
        </p:nvPicPr>
        <p:blipFill>
          <a:blip r:embed="rId4" cstate="screen">
            <a:lum bright="3000" contrast="15000"/>
          </a:blip>
          <a:stretch>
            <a:fillRect/>
          </a:stretch>
        </p:blipFill>
        <p:spPr>
          <a:xfrm>
            <a:off x="467544" y="765721"/>
            <a:ext cx="8210465" cy="6092279"/>
          </a:xfrm>
          <a:prstGeom prst="rect">
            <a:avLst/>
          </a:prstGeom>
          <a:noFill/>
          <a:ln>
            <a:solidFill>
              <a:schemeClr val="tx1">
                <a:lumMod val="65000"/>
                <a:lumOff val="35000"/>
              </a:schemeClr>
            </a:solidFill>
          </a:ln>
        </p:spPr>
      </p:pic>
      <p:sp>
        <p:nvSpPr>
          <p:cNvPr id="20" name="TextBox 19"/>
          <p:cNvSpPr txBox="1"/>
          <p:nvPr/>
        </p:nvSpPr>
        <p:spPr>
          <a:xfrm>
            <a:off x="539552" y="836712"/>
            <a:ext cx="8064896" cy="646331"/>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lvl="0"/>
            <a:r>
              <a:rPr lang="en-AU" dirty="0" smtClean="0"/>
              <a:t>Such foci are </a:t>
            </a:r>
            <a:r>
              <a:rPr lang="en-AU" dirty="0" err="1" smtClean="0"/>
              <a:t>are</a:t>
            </a:r>
            <a:r>
              <a:rPr lang="en-AU" dirty="0" smtClean="0"/>
              <a:t> associated with </a:t>
            </a:r>
            <a:r>
              <a:rPr lang="en-AU" dirty="0" err="1" smtClean="0"/>
              <a:t>vacuolation</a:t>
            </a:r>
            <a:r>
              <a:rPr lang="en-AU" dirty="0" smtClean="0"/>
              <a:t> &amp; / or necrosis of individual muscle </a:t>
            </a:r>
            <a:r>
              <a:rPr lang="en-AU" dirty="0" err="1" smtClean="0"/>
              <a:t>trabeculae</a:t>
            </a:r>
            <a:r>
              <a:rPr lang="en-AU" dirty="0" smtClean="0"/>
              <a:t> (arrows). </a:t>
            </a:r>
            <a:endParaRPr lang="en-AU" dirty="0"/>
          </a:p>
        </p:txBody>
      </p:sp>
      <p:sp>
        <p:nvSpPr>
          <p:cNvPr id="21" name="Right Arrow 20"/>
          <p:cNvSpPr/>
          <p:nvPr/>
        </p:nvSpPr>
        <p:spPr>
          <a:xfrm>
            <a:off x="7596336" y="2060848"/>
            <a:ext cx="432048" cy="2160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5724128" y="4149080"/>
            <a:ext cx="432048" cy="2160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Hrt-22 020583-haem-reactnx40-s.jpg"/>
          <p:cNvPicPr>
            <a:picLocks noGrp="1" noChangeAspect="1"/>
          </p:cNvPicPr>
          <p:nvPr isPhoto="1"/>
        </p:nvPicPr>
        <p:blipFill>
          <a:blip r:embed="rId5" cstate="screen">
            <a:lum bright="3000" contrast="5000"/>
          </a:blip>
          <a:stretch>
            <a:fillRect/>
          </a:stretch>
        </p:blipFill>
        <p:spPr>
          <a:xfrm>
            <a:off x="611736" y="980728"/>
            <a:ext cx="7920703" cy="5877272"/>
          </a:xfrm>
          <a:prstGeom prst="rect">
            <a:avLst/>
          </a:prstGeom>
          <a:noFill/>
          <a:ln>
            <a:solidFill>
              <a:schemeClr val="tx1">
                <a:lumMod val="65000"/>
                <a:lumOff val="35000"/>
              </a:schemeClr>
            </a:solidFill>
          </a:ln>
        </p:spPr>
      </p:pic>
      <p:sp>
        <p:nvSpPr>
          <p:cNvPr id="24" name="TextBox 23"/>
          <p:cNvSpPr txBox="1"/>
          <p:nvPr/>
        </p:nvSpPr>
        <p:spPr>
          <a:xfrm>
            <a:off x="683568" y="1196752"/>
            <a:ext cx="7776864" cy="369332"/>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lvl="0"/>
            <a:r>
              <a:rPr lang="en-AU" dirty="0" smtClean="0"/>
              <a:t>They are largely composed of what appear to be </a:t>
            </a:r>
            <a:r>
              <a:rPr lang="en-AU" dirty="0" err="1" smtClean="0"/>
              <a:t>crenated</a:t>
            </a:r>
            <a:r>
              <a:rPr lang="en-AU" dirty="0" smtClean="0"/>
              <a:t> cells. </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8" grpId="0" animBg="1"/>
      <p:bldP spid="20" grpId="0" animBg="1"/>
      <p:bldP spid="21" grpId="0" animBg="1"/>
      <p:bldP spid="22"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smtClean="0"/>
              <a:t>Acknowledgments &amp; Introduction. </a:t>
            </a:r>
            <a:endParaRPr lang="en-AU" dirty="0"/>
          </a:p>
        </p:txBody>
      </p:sp>
      <p:sp>
        <p:nvSpPr>
          <p:cNvPr id="3" name="Content Placeholder 2"/>
          <p:cNvSpPr>
            <a:spLocks noGrp="1"/>
          </p:cNvSpPr>
          <p:nvPr>
            <p:ph sz="quarter" idx="1"/>
          </p:nvPr>
        </p:nvSpPr>
        <p:spPr>
          <a:xfrm>
            <a:off x="179512" y="1340768"/>
            <a:ext cx="8784976" cy="5040560"/>
          </a:xfrm>
        </p:spPr>
        <p:txBody>
          <a:bodyPr>
            <a:noAutofit/>
          </a:bodyPr>
          <a:lstStyle/>
          <a:p>
            <a:pPr marL="270000" indent="-270000">
              <a:lnSpc>
                <a:spcPct val="120000"/>
              </a:lnSpc>
              <a:spcBef>
                <a:spcPts val="0"/>
              </a:spcBef>
              <a:spcAft>
                <a:spcPts val="600"/>
              </a:spcAft>
              <a:defRPr/>
            </a:pPr>
            <a:r>
              <a:rPr lang="en-US" sz="1600" dirty="0" smtClean="0">
                <a:latin typeface="Arial" charset="0"/>
              </a:rPr>
              <a:t>This is the eleventh module of the systematic examination of fish pathology, which aims </a:t>
            </a:r>
            <a:r>
              <a:rPr lang="en-US" sz="1600" dirty="0" smtClean="0">
                <a:latin typeface="Arial" pitchFamily="34" charset="0"/>
                <a:cs typeface="Arial" pitchFamily="34" charset="0"/>
              </a:rPr>
              <a:t>to convey an approach to diagnosis and cover fish reactions of each organ system rather than to cover all fish diseases, and is </a:t>
            </a:r>
            <a:r>
              <a:rPr lang="en-US" sz="1600" dirty="0" smtClean="0">
                <a:latin typeface="Arial" charset="0"/>
              </a:rPr>
              <a:t>based largely on representative pathology found in the diagnostic laboratory of the Tasmanian Department of Primary Industries, Parks, Water &amp; Environment (DPIPWE). </a:t>
            </a:r>
          </a:p>
          <a:p>
            <a:pPr marL="270000" lvl="0" indent="-270000">
              <a:lnSpc>
                <a:spcPct val="120000"/>
              </a:lnSpc>
              <a:spcBef>
                <a:spcPts val="0"/>
              </a:spcBef>
              <a:spcAft>
                <a:spcPts val="600"/>
              </a:spcAft>
              <a:defRPr/>
            </a:pPr>
            <a:r>
              <a:rPr lang="en-US" sz="1600" dirty="0" smtClean="0">
                <a:latin typeface="Arial" charset="0"/>
              </a:rPr>
              <a:t>It was funded by the </a:t>
            </a:r>
            <a:r>
              <a:rPr lang="en-AU" sz="1600" dirty="0" smtClean="0">
                <a:latin typeface="Arial" charset="0"/>
              </a:rPr>
              <a:t>Australian Animal Pathology Standards program </a:t>
            </a:r>
            <a:r>
              <a:rPr lang="en-US" sz="1600" dirty="0" smtClean="0">
                <a:latin typeface="Arial" charset="0"/>
              </a:rPr>
              <a:t>with in-kind support of DIPWE as acknowledged previously. </a:t>
            </a:r>
          </a:p>
          <a:p>
            <a:pPr marL="270000" indent="-270000">
              <a:lnSpc>
                <a:spcPct val="120000"/>
              </a:lnSpc>
              <a:spcBef>
                <a:spcPts val="0"/>
              </a:spcBef>
              <a:spcAft>
                <a:spcPts val="600"/>
              </a:spcAft>
              <a:defRPr/>
            </a:pPr>
            <a:r>
              <a:rPr lang="en-AU" sz="1600" dirty="0" smtClean="0">
                <a:latin typeface="Arial" charset="0"/>
              </a:rPr>
              <a:t>Photos for this series, especially those of gross pathology, are generally also from </a:t>
            </a:r>
            <a:r>
              <a:rPr lang="en-US" sz="1600" dirty="0" smtClean="0">
                <a:latin typeface="Arial" charset="0"/>
              </a:rPr>
              <a:t>DPIPWE archives and </a:t>
            </a:r>
            <a:r>
              <a:rPr lang="en-AU" sz="1600" dirty="0" smtClean="0">
                <a:latin typeface="Arial" charset="0"/>
              </a:rPr>
              <a:t>were generated by multiple contributors within </a:t>
            </a:r>
            <a:r>
              <a:rPr lang="en-US" sz="1600" dirty="0" smtClean="0">
                <a:latin typeface="Arial" charset="0"/>
              </a:rPr>
              <a:t>DPIPWE </a:t>
            </a:r>
            <a:r>
              <a:rPr lang="en-AU" sz="1600" dirty="0" smtClean="0">
                <a:latin typeface="Arial" charset="0"/>
              </a:rPr>
              <a:t>Fish Health Unit. </a:t>
            </a:r>
          </a:p>
          <a:p>
            <a:pPr marL="270000" indent="-270000">
              <a:lnSpc>
                <a:spcPct val="120000"/>
              </a:lnSpc>
              <a:spcBef>
                <a:spcPts val="0"/>
              </a:spcBef>
              <a:spcAft>
                <a:spcPts val="600"/>
              </a:spcAft>
              <a:defRPr/>
            </a:pPr>
            <a:r>
              <a:rPr lang="en-AU" sz="1600" dirty="0" smtClean="0">
                <a:latin typeface="Arial" charset="0"/>
              </a:rPr>
              <a:t>Contributors of cases from other laboratories have been acknowledged wherever possible and specific material and photographs used with permission where the origin is known. Any inadvertent omissions in this regard are unintended. </a:t>
            </a:r>
          </a:p>
          <a:p>
            <a:pPr marL="270000" indent="-270000">
              <a:lnSpc>
                <a:spcPct val="120000"/>
              </a:lnSpc>
              <a:spcBef>
                <a:spcPts val="0"/>
              </a:spcBef>
              <a:spcAft>
                <a:spcPts val="600"/>
              </a:spcAft>
              <a:defRPr/>
            </a:pPr>
            <a:r>
              <a:rPr lang="en-AU" sz="1600" dirty="0" smtClean="0">
                <a:latin typeface="Arial" charset="0"/>
              </a:rPr>
              <a:t>References quoted are listed at the end of each presentation. </a:t>
            </a:r>
            <a:endParaRPr lang="en-AU" sz="1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rt-22 020583-haem-reactnx100b-s.jpg"/>
          <p:cNvPicPr>
            <a:picLocks noGrp="1" noChangeAspect="1"/>
          </p:cNvPicPr>
          <p:nvPr isPhoto="1"/>
        </p:nvPicPr>
        <p:blipFill>
          <a:blip r:embed="rId2" cstate="screen">
            <a:lum bright="2000"/>
          </a:blip>
          <a:stretch>
            <a:fillRect/>
          </a:stretch>
        </p:blipFill>
        <p:spPr>
          <a:xfrm>
            <a:off x="0" y="36513"/>
            <a:ext cx="9144000" cy="6784975"/>
          </a:xfrm>
          <a:prstGeom prst="rect">
            <a:avLst/>
          </a:prstGeom>
          <a:noFill/>
          <a:ln>
            <a:noFill/>
          </a:ln>
        </p:spPr>
      </p:pic>
      <p:sp>
        <p:nvSpPr>
          <p:cNvPr id="4" name="TextBox 3"/>
          <p:cNvSpPr txBox="1"/>
          <p:nvPr/>
        </p:nvSpPr>
        <p:spPr>
          <a:xfrm>
            <a:off x="0" y="0"/>
            <a:ext cx="9144000" cy="2939266"/>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lvl="0">
              <a:spcAft>
                <a:spcPts val="600"/>
              </a:spcAft>
            </a:pPr>
            <a:r>
              <a:rPr lang="en-AU" dirty="0" smtClean="0"/>
              <a:t>Higher magnification, showing that one of the major components of the aggregate is hyper-segmented </a:t>
            </a:r>
            <a:r>
              <a:rPr lang="en-AU" dirty="0" err="1" smtClean="0"/>
              <a:t>neutrophils</a:t>
            </a:r>
            <a:r>
              <a:rPr lang="en-AU" dirty="0" smtClean="0"/>
              <a:t>. </a:t>
            </a:r>
            <a:r>
              <a:rPr lang="en-AU" dirty="0" err="1" smtClean="0"/>
              <a:t>Neutrophil</a:t>
            </a:r>
            <a:r>
              <a:rPr lang="en-AU" dirty="0" smtClean="0"/>
              <a:t> </a:t>
            </a:r>
            <a:r>
              <a:rPr lang="en-AU" dirty="0" err="1" smtClean="0"/>
              <a:t>hypersegmentation</a:t>
            </a:r>
            <a:r>
              <a:rPr lang="en-AU" dirty="0" smtClean="0"/>
              <a:t> is consistent with haematology findings post-jelly fish exposure,  where large numbers of such cells can be expected a week or so following exposure (see Part 6, Haematology).  It is not clear if this represents only normal aging of </a:t>
            </a:r>
            <a:r>
              <a:rPr lang="en-AU" dirty="0" err="1" smtClean="0"/>
              <a:t>neutrophils</a:t>
            </a:r>
            <a:r>
              <a:rPr lang="en-AU" dirty="0" smtClean="0"/>
              <a:t> that rapidly increased in the blood following such exposure, or whether </a:t>
            </a:r>
            <a:r>
              <a:rPr lang="en-AU" dirty="0" err="1" smtClean="0"/>
              <a:t>neutrophil</a:t>
            </a:r>
            <a:r>
              <a:rPr lang="en-AU" dirty="0" smtClean="0"/>
              <a:t> damage also occurs. </a:t>
            </a:r>
          </a:p>
          <a:p>
            <a:pPr lvl="0">
              <a:spcAft>
                <a:spcPts val="600"/>
              </a:spcAft>
            </a:pPr>
            <a:r>
              <a:rPr lang="en-AU" dirty="0" smtClean="0"/>
              <a:t>The </a:t>
            </a:r>
            <a:r>
              <a:rPr lang="en-AU" dirty="0" err="1" smtClean="0"/>
              <a:t>trabecular</a:t>
            </a:r>
            <a:r>
              <a:rPr lang="en-AU" dirty="0" smtClean="0"/>
              <a:t> muscle lesions suggest more circulating toxin in this fish than is common (focal congestion and poorly defined pallor, as above, being the major heart findings immediately following exposure). Direct damage may also have been compounded by circulatory consequences of gill damage, such as vasoconstriction.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rt-22 020583-haem-reactnx40b-s.jpg"/>
          <p:cNvPicPr>
            <a:picLocks noGrp="1" noChangeAspect="1"/>
          </p:cNvPicPr>
          <p:nvPr isPhoto="1"/>
        </p:nvPicPr>
        <p:blipFill>
          <a:blip r:embed="rId2" cstate="screen">
            <a:lum bright="2000" contrast="5000"/>
          </a:blip>
          <a:stretch>
            <a:fillRect/>
          </a:stretch>
        </p:blipFill>
        <p:spPr>
          <a:xfrm>
            <a:off x="0" y="36513"/>
            <a:ext cx="9144000" cy="6784975"/>
          </a:xfrm>
          <a:prstGeom prst="rect">
            <a:avLst/>
          </a:prstGeom>
          <a:noFill/>
          <a:ln>
            <a:noFill/>
          </a:ln>
        </p:spPr>
      </p:pic>
      <p:sp>
        <p:nvSpPr>
          <p:cNvPr id="4" name="TextBox 3"/>
          <p:cNvSpPr txBox="1"/>
          <p:nvPr/>
        </p:nvSpPr>
        <p:spPr>
          <a:xfrm>
            <a:off x="107504" y="3356992"/>
            <a:ext cx="8928992" cy="369332"/>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lvl="0"/>
            <a:r>
              <a:rPr lang="en-AU" dirty="0" smtClean="0"/>
              <a:t>Another field showing clots of </a:t>
            </a:r>
            <a:r>
              <a:rPr lang="en-AU" dirty="0" err="1" smtClean="0"/>
              <a:t>crenated</a:t>
            </a:r>
            <a:r>
              <a:rPr lang="en-AU" dirty="0" smtClean="0"/>
              <a:t> cells, some associated with necrotic muscle fibres. </a:t>
            </a:r>
            <a:endParaRPr lang="en-AU" dirty="0"/>
          </a:p>
        </p:txBody>
      </p:sp>
      <p:pic>
        <p:nvPicPr>
          <p:cNvPr id="5" name="Picture 4" descr="Hrt-22 020583-haem-reactnx100-s.jpg"/>
          <p:cNvPicPr>
            <a:picLocks noGrp="1" noChangeAspect="1"/>
          </p:cNvPicPr>
          <p:nvPr isPhoto="1"/>
        </p:nvPicPr>
        <p:blipFill>
          <a:blip r:embed="rId3" cstate="screen">
            <a:lum bright="3000"/>
          </a:blip>
          <a:stretch>
            <a:fillRect/>
          </a:stretch>
        </p:blipFill>
        <p:spPr>
          <a:xfrm>
            <a:off x="251520" y="473380"/>
            <a:ext cx="8604448" cy="6384620"/>
          </a:xfrm>
          <a:prstGeom prst="rect">
            <a:avLst/>
          </a:prstGeom>
          <a:noFill/>
          <a:ln>
            <a:solidFill>
              <a:schemeClr val="tx1">
                <a:lumMod val="75000"/>
                <a:lumOff val="2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uscle-18 gill fracturesx4b-s.jpg"/>
          <p:cNvPicPr>
            <a:picLocks noGrp="1" noChangeAspect="1"/>
          </p:cNvPicPr>
          <p:nvPr isPhoto="1"/>
        </p:nvPicPr>
        <p:blipFill>
          <a:blip r:embed="rId2" cstate="screen">
            <a:lum bright="2000" contrast="10000"/>
          </a:blip>
          <a:stretch>
            <a:fillRect/>
          </a:stretch>
        </p:blipFill>
        <p:spPr>
          <a:xfrm>
            <a:off x="0" y="73025"/>
            <a:ext cx="9144000" cy="6784975"/>
          </a:xfrm>
          <a:prstGeom prst="rect">
            <a:avLst/>
          </a:prstGeom>
          <a:noFill/>
          <a:ln>
            <a:noFill/>
          </a:ln>
        </p:spPr>
      </p:pic>
      <p:sp>
        <p:nvSpPr>
          <p:cNvPr id="4" name="TextBox 3"/>
          <p:cNvSpPr txBox="1"/>
          <p:nvPr/>
        </p:nvSpPr>
        <p:spPr>
          <a:xfrm>
            <a:off x="0" y="0"/>
            <a:ext cx="9144000"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2400" b="1" kern="0" dirty="0" smtClean="0">
                <a:solidFill>
                  <a:srgbClr val="1AB39F"/>
                </a:solidFill>
                <a:effectLst>
                  <a:outerShdw blurRad="38100" dist="38100" dir="2700000" algn="tl">
                    <a:srgbClr val="000000">
                      <a:alpha val="43137"/>
                    </a:srgbClr>
                  </a:outerShdw>
                </a:effectLst>
              </a:rPr>
              <a:t>Non-infectious 4</a:t>
            </a:r>
            <a:r>
              <a:rPr lang="en-AU" sz="2400" b="1" dirty="0" smtClean="0">
                <a:solidFill>
                  <a:srgbClr val="1AB39F"/>
                </a:solidFill>
                <a:effectLst>
                  <a:outerShdw blurRad="38100" dist="38100" dir="2700000" algn="tl">
                    <a:srgbClr val="000000">
                      <a:alpha val="43137"/>
                    </a:srgbClr>
                  </a:outerShdw>
                </a:effectLst>
              </a:rPr>
              <a:t>. </a:t>
            </a:r>
            <a:r>
              <a:rPr lang="en-AU" sz="2400" b="1" dirty="0" err="1" smtClean="0">
                <a:solidFill>
                  <a:srgbClr val="1AB39F"/>
                </a:solidFill>
                <a:effectLst>
                  <a:outerShdw blurRad="38100" dist="38100" dir="2700000" algn="tl">
                    <a:srgbClr val="000000">
                      <a:alpha val="43137"/>
                    </a:srgbClr>
                  </a:outerShdw>
                </a:effectLst>
              </a:rPr>
              <a:t>Distrophic</a:t>
            </a:r>
            <a:r>
              <a:rPr lang="en-AU" sz="2400" b="1" dirty="0" smtClean="0">
                <a:solidFill>
                  <a:srgbClr val="1AB39F"/>
                </a:solidFill>
                <a:effectLst>
                  <a:outerShdw blurRad="38100" dist="38100" dir="2700000" algn="tl">
                    <a:srgbClr val="000000">
                      <a:alpha val="43137"/>
                    </a:srgbClr>
                  </a:outerShdw>
                </a:effectLst>
              </a:rPr>
              <a:t>  calcification following gill fractures. </a:t>
            </a:r>
            <a:endParaRPr kumimoji="0" lang="en-AU" sz="2400" b="1" i="0" u="none" strike="noStrike" kern="0" cap="none" spc="0" normalizeH="0" baseline="0" noProof="0" dirty="0">
              <a:ln>
                <a:noFill/>
              </a:ln>
              <a:solidFill>
                <a:srgbClr val="D6ECFF">
                  <a:lumMod val="50000"/>
                </a:srgbClr>
              </a:solidFill>
              <a:effectLst/>
              <a:uLnTx/>
              <a:uFillTx/>
            </a:endParaRPr>
          </a:p>
        </p:txBody>
      </p:sp>
      <p:sp>
        <p:nvSpPr>
          <p:cNvPr id="5" name="TextBox 4"/>
          <p:cNvSpPr txBox="1"/>
          <p:nvPr/>
        </p:nvSpPr>
        <p:spPr>
          <a:xfrm>
            <a:off x="91440" y="692696"/>
            <a:ext cx="8928992" cy="3847207"/>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lvl="0">
              <a:spcAft>
                <a:spcPts val="600"/>
              </a:spcAft>
            </a:pPr>
            <a:r>
              <a:rPr lang="en-AU" dirty="0" smtClean="0">
                <a:effectLst>
                  <a:outerShdw blurRad="38100" dist="38100" dir="2700000" algn="tl">
                    <a:srgbClr val="000000">
                      <a:alpha val="43137"/>
                    </a:srgbClr>
                  </a:outerShdw>
                </a:effectLst>
              </a:rPr>
              <a:t>History</a:t>
            </a:r>
            <a:r>
              <a:rPr lang="en-AU" dirty="0" smtClean="0"/>
              <a:t>: The primary lesion in this and several cohort fish was fractures of deformed and poorly calcified gills.  These were a sub-set of 8-900 g rainbow trout, only recently moved to sea after a long freshwater phase. Though most fish were performing well, there was some increase in mortality, with several types of stress related presentations &amp; distorted gills in ~ 30-40 % of dead or moribund fish. </a:t>
            </a:r>
          </a:p>
          <a:p>
            <a:pPr lvl="0">
              <a:spcAft>
                <a:spcPts val="600"/>
              </a:spcAft>
            </a:pPr>
            <a:r>
              <a:rPr lang="en-AU" dirty="0" smtClean="0"/>
              <a:t>Of the 6 lethargic or moribund fish examined with poorly formed distorted “</a:t>
            </a:r>
            <a:r>
              <a:rPr lang="en-AU" dirty="0" err="1" smtClean="0"/>
              <a:t>moppy</a:t>
            </a:r>
            <a:r>
              <a:rPr lang="en-AU" dirty="0" smtClean="0"/>
              <a:t>” gills, 3 showed fractures. These showed bone displacement, bone necrosis, little callus formation, and some healing by fibrosis. Of the 3 with gill fractures, 2 showed calcified foci in the heart and zone related liver changes (congestion &amp; degeneration in 1; degeneration to necrosis in the other). Both of those with heart mineralization showed also occasional tiny foci of calcification in caecal epithelium, associated with bacteria.  </a:t>
            </a:r>
          </a:p>
          <a:p>
            <a:pPr lvl="0">
              <a:spcAft>
                <a:spcPts val="600"/>
              </a:spcAft>
            </a:pPr>
            <a:r>
              <a:rPr lang="en-AU" dirty="0" smtClean="0"/>
              <a:t>The overall presentation was suggestive of </a:t>
            </a:r>
            <a:r>
              <a:rPr lang="en-US" dirty="0" smtClean="0"/>
              <a:t>disturbed calcium and or vitamin D metabolism, plus trauma, though no dietary or water composition history was available. </a:t>
            </a:r>
            <a:endParaRPr lang="en-AU" dirty="0"/>
          </a:p>
        </p:txBody>
      </p:sp>
      <p:pic>
        <p:nvPicPr>
          <p:cNvPr id="6" name="Picture 5" descr="Muscle-18 gill fracturesx4-s.jpg"/>
          <p:cNvPicPr>
            <a:picLocks noGrp="1" noChangeAspect="1"/>
          </p:cNvPicPr>
          <p:nvPr isPhoto="1"/>
        </p:nvPicPr>
        <p:blipFill>
          <a:blip r:embed="rId3" cstate="screen">
            <a:lum bright="2000" contrast="10000"/>
          </a:blip>
          <a:stretch>
            <a:fillRect/>
          </a:stretch>
        </p:blipFill>
        <p:spPr>
          <a:xfrm>
            <a:off x="251520" y="419949"/>
            <a:ext cx="8676456" cy="6438051"/>
          </a:xfrm>
          <a:prstGeom prst="rect">
            <a:avLst/>
          </a:prstGeom>
          <a:noFill/>
          <a:ln>
            <a:solidFill>
              <a:schemeClr val="tx1">
                <a:lumMod val="75000"/>
                <a:lumOff val="25000"/>
              </a:schemeClr>
            </a:solidFill>
          </a:ln>
        </p:spPr>
      </p:pic>
      <p:sp>
        <p:nvSpPr>
          <p:cNvPr id="7" name="TextBox 6"/>
          <p:cNvSpPr txBox="1"/>
          <p:nvPr/>
        </p:nvSpPr>
        <p:spPr>
          <a:xfrm>
            <a:off x="323528" y="5805264"/>
            <a:ext cx="8568952" cy="646331"/>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lvl="0"/>
            <a:r>
              <a:rPr lang="en-AU" dirty="0" smtClean="0"/>
              <a:t>Another field from this slide, showing gill fractures, apparently of differing ages. [See Section 11B – gills, non-infectious, for gills from another fish from this cohort]. </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uscle-17 hrt Ca-s.jpg"/>
          <p:cNvPicPr>
            <a:picLocks noGrp="1" noChangeAspect="1"/>
          </p:cNvPicPr>
          <p:nvPr isPhoto="1"/>
        </p:nvPicPr>
        <p:blipFill>
          <a:blip r:embed="rId2" cstate="screen">
            <a:lum bright="3000" contrast="5000"/>
          </a:blip>
          <a:stretch>
            <a:fillRect/>
          </a:stretch>
        </p:blipFill>
        <p:spPr>
          <a:xfrm>
            <a:off x="0" y="36513"/>
            <a:ext cx="9144000" cy="6784975"/>
          </a:xfrm>
          <a:prstGeom prst="rect">
            <a:avLst/>
          </a:prstGeom>
          <a:noFill/>
          <a:ln>
            <a:noFill/>
          </a:ln>
        </p:spPr>
      </p:pic>
      <p:sp>
        <p:nvSpPr>
          <p:cNvPr id="5" name="TextBox 4"/>
          <p:cNvSpPr txBox="1"/>
          <p:nvPr/>
        </p:nvSpPr>
        <p:spPr>
          <a:xfrm>
            <a:off x="107504" y="116632"/>
            <a:ext cx="8928992" cy="923330"/>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lvl="0"/>
            <a:r>
              <a:rPr lang="en-AU" dirty="0" smtClean="0"/>
              <a:t>Heart, from above case, showing calcified foci (white arrows) and a few </a:t>
            </a:r>
            <a:r>
              <a:rPr lang="en-AU" dirty="0" err="1" smtClean="0"/>
              <a:t>melanomacrophage</a:t>
            </a:r>
            <a:r>
              <a:rPr lang="en-AU" dirty="0" smtClean="0"/>
              <a:t> centres (blue arrows), mostly at the compact: spongy junction. Heart morphology is otherwise normal to slightly thickened for this age group. </a:t>
            </a:r>
            <a:endParaRPr lang="en-AU" dirty="0"/>
          </a:p>
        </p:txBody>
      </p:sp>
      <p:sp>
        <p:nvSpPr>
          <p:cNvPr id="6" name="Right Arrow 5"/>
          <p:cNvSpPr/>
          <p:nvPr/>
        </p:nvSpPr>
        <p:spPr>
          <a:xfrm>
            <a:off x="4572000" y="2780928"/>
            <a:ext cx="432048" cy="2160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5436096" y="4797152"/>
            <a:ext cx="432048" cy="2160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4644008" y="3429000"/>
            <a:ext cx="432048" cy="216024"/>
          </a:xfrm>
          <a:prstGeom prst="rightArrow">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4788024" y="3861048"/>
            <a:ext cx="432048" cy="216024"/>
          </a:xfrm>
          <a:prstGeom prst="rightArrow">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Muscle-17 hrt Cax40-s.jpg"/>
          <p:cNvPicPr>
            <a:picLocks noGrp="1" noChangeAspect="1"/>
          </p:cNvPicPr>
          <p:nvPr isPhoto="1"/>
        </p:nvPicPr>
        <p:blipFill>
          <a:blip r:embed="rId3" cstate="screen">
            <a:lum bright="3000" contrast="10000"/>
          </a:blip>
          <a:stretch>
            <a:fillRect/>
          </a:stretch>
        </p:blipFill>
        <p:spPr>
          <a:xfrm>
            <a:off x="323528" y="548680"/>
            <a:ext cx="8502968" cy="6309320"/>
          </a:xfrm>
          <a:prstGeom prst="rect">
            <a:avLst/>
          </a:prstGeom>
          <a:noFill/>
          <a:ln>
            <a:solidFill>
              <a:schemeClr val="tx1">
                <a:lumMod val="65000"/>
                <a:lumOff val="35000"/>
              </a:schemeClr>
            </a:solidFill>
          </a:ln>
        </p:spPr>
      </p:pic>
      <p:pic>
        <p:nvPicPr>
          <p:cNvPr id="11" name="Picture 10" descr="Muscle-17 liverx4-s.jpg"/>
          <p:cNvPicPr>
            <a:picLocks noGrp="1" noChangeAspect="1"/>
          </p:cNvPicPr>
          <p:nvPr isPhoto="1"/>
        </p:nvPicPr>
        <p:blipFill>
          <a:blip r:embed="rId4" cstate="screen">
            <a:lum bright="2000" contrast="30000"/>
          </a:blip>
          <a:stretch>
            <a:fillRect/>
          </a:stretch>
        </p:blipFill>
        <p:spPr>
          <a:xfrm>
            <a:off x="467544" y="729208"/>
            <a:ext cx="8259673" cy="6128792"/>
          </a:xfrm>
          <a:prstGeom prst="rect">
            <a:avLst/>
          </a:prstGeom>
          <a:noFill/>
          <a:ln>
            <a:solidFill>
              <a:schemeClr val="tx1">
                <a:lumMod val="75000"/>
                <a:lumOff val="25000"/>
              </a:schemeClr>
            </a:solidFill>
          </a:ln>
        </p:spPr>
      </p:pic>
      <p:sp>
        <p:nvSpPr>
          <p:cNvPr id="12" name="TextBox 11"/>
          <p:cNvSpPr txBox="1"/>
          <p:nvPr/>
        </p:nvSpPr>
        <p:spPr>
          <a:xfrm>
            <a:off x="467544" y="692696"/>
            <a:ext cx="8208912" cy="1477328"/>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lvl="0"/>
            <a:r>
              <a:rPr lang="en-AU" dirty="0" smtClean="0"/>
              <a:t>Liver from this fish. Liver pathology with such a zone related pattern in the 2 fish with extensive gill fractures, but not in others of this cohort, suggests a component of congestive heart failure associated with increased blood pressure consequent to resistance through the extensively damaged gills, possibly involving  both mechanical effects and local vascular responses.   </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941-s.jpg"/>
          <p:cNvPicPr>
            <a:picLocks noChangeAspect="1"/>
          </p:cNvPicPr>
          <p:nvPr/>
        </p:nvPicPr>
        <p:blipFill>
          <a:blip r:embed="rId2" cstate="screen">
            <a:lum bright="5000" contrast="28000"/>
          </a:blip>
          <a:srcRect/>
          <a:stretch>
            <a:fillRect/>
          </a:stretch>
        </p:blipFill>
        <p:spPr>
          <a:xfrm rot="10800000">
            <a:off x="-1" y="23432"/>
            <a:ext cx="9145965" cy="6834568"/>
          </a:xfrm>
          <a:prstGeom prst="rect">
            <a:avLst/>
          </a:prstGeom>
        </p:spPr>
      </p:pic>
      <p:sp>
        <p:nvSpPr>
          <p:cNvPr id="3" name="TextBox 2"/>
          <p:cNvSpPr txBox="1"/>
          <p:nvPr/>
        </p:nvSpPr>
        <p:spPr>
          <a:xfrm>
            <a:off x="0" y="0"/>
            <a:ext cx="3547766" cy="461665"/>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400" b="1" i="0" u="none" strike="noStrike" kern="0" cap="none" spc="0" normalizeH="0" baseline="0" noProof="0" dirty="0" smtClean="0">
                <a:ln>
                  <a:noFill/>
                </a:ln>
                <a:solidFill>
                  <a:srgbClr val="D6ECFF">
                    <a:lumMod val="50000"/>
                  </a:srgbClr>
                </a:solidFill>
                <a:effectLst/>
                <a:uLnTx/>
                <a:uFillTx/>
              </a:rPr>
              <a:t>NEOPLASIA OF THE HEART</a:t>
            </a:r>
            <a:endParaRPr kumimoji="0" lang="en-AU" sz="2400" b="1" i="0" u="none" strike="noStrike" kern="0" cap="none" spc="0" normalizeH="0" baseline="0" noProof="0" dirty="0">
              <a:ln>
                <a:noFill/>
              </a:ln>
              <a:solidFill>
                <a:srgbClr val="D6ECFF">
                  <a:lumMod val="50000"/>
                </a:srgbClr>
              </a:solidFill>
              <a:effectLst/>
              <a:uLnTx/>
              <a:uFillTx/>
            </a:endParaRPr>
          </a:p>
        </p:txBody>
      </p:sp>
      <p:sp>
        <p:nvSpPr>
          <p:cNvPr id="4" name="TextBox 3"/>
          <p:cNvSpPr txBox="1"/>
          <p:nvPr/>
        </p:nvSpPr>
        <p:spPr>
          <a:xfrm>
            <a:off x="0" y="548680"/>
            <a:ext cx="9144000" cy="923330"/>
          </a:xfrm>
          <a:prstGeom prst="rect">
            <a:avLst/>
          </a:prstGeom>
          <a:solidFill>
            <a:srgbClr val="FFFFFF">
              <a:alpha val="50196"/>
            </a:srgbClr>
          </a:solidFill>
        </p:spPr>
        <p:txBody>
          <a:bodyPr wrap="square" rtlCol="0">
            <a:spAutoFit/>
          </a:bodyPr>
          <a:lstStyle/>
          <a:p>
            <a:r>
              <a:rPr lang="en-US" dirty="0" smtClean="0"/>
              <a:t>The heart, like any tissue, is occasionally subject to primary neoplasia, and is well positioned for metastases, as seen in this heart from a fish with </a:t>
            </a:r>
            <a:r>
              <a:rPr lang="en-US" dirty="0" smtClean="0">
                <a:effectLst>
                  <a:outerShdw blurRad="38100" dist="38100" dir="2700000" algn="tl">
                    <a:srgbClr val="000000">
                      <a:alpha val="43137"/>
                    </a:srgbClr>
                  </a:outerShdw>
                </a:effectLst>
              </a:rPr>
              <a:t>skin melanomas  </a:t>
            </a:r>
            <a:r>
              <a:rPr lang="en-US" dirty="0" smtClean="0"/>
              <a:t>(See  Part </a:t>
            </a:r>
            <a:r>
              <a:rPr lang="en-AU" dirty="0" smtClean="0"/>
              <a:t>10B slides 100-101). </a:t>
            </a:r>
            <a:endParaRPr lang="en-US" dirty="0" smtClean="0"/>
          </a:p>
        </p:txBody>
      </p:sp>
      <p:sp>
        <p:nvSpPr>
          <p:cNvPr id="5" name="Rectangle 4"/>
          <p:cNvSpPr/>
          <p:nvPr/>
        </p:nvSpPr>
        <p:spPr>
          <a:xfrm>
            <a:off x="4572000" y="3789040"/>
            <a:ext cx="2232248" cy="1656184"/>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44208" y="3717032"/>
            <a:ext cx="2232248" cy="1656184"/>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Hrt-7 neoplasiax4b-s-2.jpg"/>
          <p:cNvPicPr>
            <a:picLocks noGrp="1" noChangeAspect="1"/>
          </p:cNvPicPr>
          <p:nvPr isPhoto="1"/>
        </p:nvPicPr>
        <p:blipFill>
          <a:blip r:embed="rId3" cstate="screen">
            <a:lum bright="-5000" contrast="30000"/>
          </a:blip>
          <a:stretch>
            <a:fillRect/>
          </a:stretch>
        </p:blipFill>
        <p:spPr>
          <a:xfrm>
            <a:off x="244632" y="404663"/>
            <a:ext cx="8647847" cy="6416823"/>
          </a:xfrm>
          <a:prstGeom prst="rect">
            <a:avLst/>
          </a:prstGeom>
          <a:noFill/>
          <a:ln>
            <a:solidFill>
              <a:schemeClr val="bg1">
                <a:lumMod val="65000"/>
              </a:schemeClr>
            </a:solidFill>
          </a:ln>
        </p:spPr>
      </p:pic>
      <p:sp>
        <p:nvSpPr>
          <p:cNvPr id="9" name="Right Arrow 8"/>
          <p:cNvSpPr/>
          <p:nvPr/>
        </p:nvSpPr>
        <p:spPr>
          <a:xfrm rot="10800000">
            <a:off x="2627784" y="3429000"/>
            <a:ext cx="288032" cy="28803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ight Arrow 9"/>
          <p:cNvSpPr/>
          <p:nvPr/>
        </p:nvSpPr>
        <p:spPr>
          <a:xfrm>
            <a:off x="7884368" y="3717032"/>
            <a:ext cx="288032" cy="28803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Hrt-7 neoplasiax4-s.jpg"/>
          <p:cNvPicPr>
            <a:picLocks noGrp="1" noChangeAspect="1"/>
          </p:cNvPicPr>
          <p:nvPr isPhoto="1"/>
        </p:nvPicPr>
        <p:blipFill>
          <a:blip r:embed="rId4" cstate="screen">
            <a:lum bright="-4000" contrast="31000"/>
          </a:blip>
          <a:stretch>
            <a:fillRect/>
          </a:stretch>
        </p:blipFill>
        <p:spPr>
          <a:xfrm>
            <a:off x="381000" y="638440"/>
            <a:ext cx="8382000" cy="6219560"/>
          </a:xfrm>
          <a:prstGeom prst="rect">
            <a:avLst/>
          </a:prstGeom>
          <a:noFill/>
          <a:ln>
            <a:solidFill>
              <a:schemeClr val="bg1">
                <a:lumMod val="6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 A 091925-3 Hb Crystals x 10LRs.jpg"/>
          <p:cNvPicPr>
            <a:picLocks noGrp="1" noChangeAspect="1"/>
          </p:cNvPicPr>
          <p:nvPr isPhoto="1"/>
        </p:nvPicPr>
        <p:blipFill>
          <a:blip r:embed="rId2" cstate="screen">
            <a:lum bright="3000" contrast="15000"/>
          </a:blip>
          <a:stretch>
            <a:fillRect/>
          </a:stretch>
        </p:blipFill>
        <p:spPr>
          <a:xfrm>
            <a:off x="0" y="36513"/>
            <a:ext cx="9144000" cy="6784975"/>
          </a:xfrm>
          <a:prstGeom prst="rect">
            <a:avLst/>
          </a:prstGeom>
          <a:noFill/>
          <a:ln>
            <a:noFill/>
          </a:ln>
        </p:spPr>
      </p:pic>
      <p:sp>
        <p:nvSpPr>
          <p:cNvPr id="5" name="TextBox 4"/>
          <p:cNvSpPr txBox="1"/>
          <p:nvPr/>
        </p:nvSpPr>
        <p:spPr>
          <a:xfrm>
            <a:off x="0" y="0"/>
            <a:ext cx="2829621" cy="461665"/>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400" b="1" i="0" u="none" strike="noStrike" kern="0" cap="none" spc="0" normalizeH="0" baseline="0" noProof="0" dirty="0" smtClean="0">
                <a:ln>
                  <a:noFill/>
                </a:ln>
                <a:solidFill>
                  <a:srgbClr val="D6ECFF">
                    <a:lumMod val="50000"/>
                  </a:srgbClr>
                </a:solidFill>
                <a:effectLst/>
                <a:uLnTx/>
                <a:uFillTx/>
              </a:rPr>
              <a:t>VASCULAR ODDITIES</a:t>
            </a:r>
            <a:endParaRPr kumimoji="0" lang="en-AU" sz="2400" b="1" i="0" u="none" strike="noStrike" kern="0" cap="none" spc="0" normalizeH="0" baseline="0" noProof="0" dirty="0">
              <a:ln>
                <a:noFill/>
              </a:ln>
              <a:solidFill>
                <a:srgbClr val="D6ECFF">
                  <a:lumMod val="50000"/>
                </a:srgbClr>
              </a:solidFill>
              <a:effectLst/>
              <a:uLnTx/>
              <a:uFillTx/>
            </a:endParaRPr>
          </a:p>
        </p:txBody>
      </p:sp>
      <p:sp>
        <p:nvSpPr>
          <p:cNvPr id="6" name="TextBox 5"/>
          <p:cNvSpPr txBox="1"/>
          <p:nvPr/>
        </p:nvSpPr>
        <p:spPr>
          <a:xfrm>
            <a:off x="179512" y="476672"/>
            <a:ext cx="8640959" cy="2862322"/>
          </a:xfrm>
          <a:prstGeom prst="rect">
            <a:avLst/>
          </a:prstGeom>
          <a:solidFill>
            <a:srgbClr val="FFFFFF">
              <a:alpha val="50196"/>
            </a:srgbClr>
          </a:solidFill>
        </p:spPr>
        <p:txBody>
          <a:bodyPr wrap="square" rtlCol="0">
            <a:spAutoFit/>
          </a:bodyPr>
          <a:lstStyle/>
          <a:p>
            <a:r>
              <a:rPr lang="en-US" dirty="0" smtClean="0"/>
              <a:t>An occasional finding in fixed sections, usually of small fish, is crystals within blood vessels (arrow).  These  appear to represent re-</a:t>
            </a:r>
            <a:r>
              <a:rPr lang="en-US" dirty="0" err="1" smtClean="0"/>
              <a:t>crystalization</a:t>
            </a:r>
            <a:r>
              <a:rPr lang="en-US" dirty="0" smtClean="0"/>
              <a:t> of </a:t>
            </a:r>
            <a:r>
              <a:rPr lang="en-US" dirty="0" err="1" smtClean="0"/>
              <a:t>haemoglobin</a:t>
            </a:r>
            <a:r>
              <a:rPr lang="en-US" dirty="0" smtClean="0"/>
              <a:t> after death and probably during fixation.  </a:t>
            </a:r>
          </a:p>
          <a:p>
            <a:r>
              <a:rPr lang="en-US" dirty="0" smtClean="0"/>
              <a:t>Fish </a:t>
            </a:r>
            <a:r>
              <a:rPr lang="en-US" dirty="0" err="1" smtClean="0"/>
              <a:t>haemoglobins</a:t>
            </a:r>
            <a:r>
              <a:rPr lang="en-US" dirty="0" smtClean="0"/>
              <a:t> are more variable than those of mammals, and while usually </a:t>
            </a:r>
            <a:r>
              <a:rPr lang="en-US" dirty="0" err="1" smtClean="0"/>
              <a:t>tetrameric</a:t>
            </a:r>
            <a:r>
              <a:rPr lang="en-US" dirty="0" smtClean="0"/>
              <a:t> like mammals and with high sequence homology to those of mammals, are often more rapidly disassociated, and  have more variable  side chains. Overall they </a:t>
            </a:r>
            <a:r>
              <a:rPr lang="en-US" dirty="0" err="1" smtClean="0"/>
              <a:t>autooxidize</a:t>
            </a:r>
            <a:r>
              <a:rPr lang="en-US" dirty="0" smtClean="0"/>
              <a:t> and release </a:t>
            </a:r>
            <a:r>
              <a:rPr lang="en-US" dirty="0" err="1" smtClean="0"/>
              <a:t>hemin</a:t>
            </a:r>
            <a:r>
              <a:rPr lang="en-US" dirty="0" smtClean="0"/>
              <a:t> ~50-100-fold more rapidly than those of bovines.  These changes occur more rapidly at low pH, which may be a factor in development of this uncommon but sometimes startling fixation artifact.  </a:t>
            </a:r>
          </a:p>
          <a:p>
            <a:r>
              <a:rPr lang="en-US" dirty="0" smtClean="0"/>
              <a:t>Photographed with x10 objective. </a:t>
            </a:r>
            <a:endParaRPr lang="en-US" dirty="0">
              <a:solidFill>
                <a:srgbClr val="FF0000"/>
              </a:solidFill>
            </a:endParaRPr>
          </a:p>
        </p:txBody>
      </p:sp>
      <p:sp>
        <p:nvSpPr>
          <p:cNvPr id="7" name="Right Arrow 6"/>
          <p:cNvSpPr/>
          <p:nvPr/>
        </p:nvSpPr>
        <p:spPr>
          <a:xfrm>
            <a:off x="3995936" y="3356992"/>
            <a:ext cx="288032" cy="28803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descr="C A 091925-3 Hb Crystals x 20bLRs.jpg"/>
          <p:cNvPicPr>
            <a:picLocks noGrp="1" noChangeAspect="1"/>
          </p:cNvPicPr>
          <p:nvPr isPhoto="1"/>
        </p:nvPicPr>
        <p:blipFill>
          <a:blip r:embed="rId3" cstate="screen">
            <a:lum bright="-4000" contrast="5000"/>
          </a:blip>
          <a:stretch>
            <a:fillRect/>
          </a:stretch>
        </p:blipFill>
        <p:spPr>
          <a:xfrm>
            <a:off x="251520" y="513184"/>
            <a:ext cx="8550804" cy="6344816"/>
          </a:xfrm>
          <a:prstGeom prst="rect">
            <a:avLst/>
          </a:prstGeom>
          <a:noFill/>
          <a:ln>
            <a:solidFill>
              <a:schemeClr val="bg2">
                <a:lumMod val="90000"/>
              </a:schemeClr>
            </a:solidFill>
          </a:ln>
        </p:spPr>
      </p:pic>
      <p:pic>
        <p:nvPicPr>
          <p:cNvPr id="9" name="Picture 8" descr="C A 091925-3 Hb Crystals x 20LRs.jpg"/>
          <p:cNvPicPr>
            <a:picLocks noGrp="1" noChangeAspect="1"/>
          </p:cNvPicPr>
          <p:nvPr isPhoto="1"/>
        </p:nvPicPr>
        <p:blipFill>
          <a:blip r:embed="rId4" cstate="screen">
            <a:lum/>
          </a:blip>
          <a:stretch>
            <a:fillRect/>
          </a:stretch>
        </p:blipFill>
        <p:spPr>
          <a:xfrm>
            <a:off x="395536" y="793966"/>
            <a:ext cx="8172400" cy="6064034"/>
          </a:xfrm>
          <a:prstGeom prst="rect">
            <a:avLst/>
          </a:prstGeom>
          <a:noFill/>
          <a:ln>
            <a:solidFill>
              <a:schemeClr val="bg2">
                <a:lumMod val="90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32656"/>
            <a:ext cx="8153400" cy="1080120"/>
          </a:xfrm>
        </p:spPr>
        <p:txBody>
          <a:bodyPr>
            <a:normAutofit fontScale="90000"/>
          </a:bodyPr>
          <a:lstStyle/>
          <a:p>
            <a:r>
              <a:rPr lang="en-AU" dirty="0" smtClean="0"/>
              <a:t>Infectious diseases of heart &amp; vessels  </a:t>
            </a:r>
            <a:endParaRPr lang="en-AU" sz="3600" dirty="0"/>
          </a:p>
        </p:txBody>
      </p:sp>
      <p:sp>
        <p:nvSpPr>
          <p:cNvPr id="3" name="Text Placeholder 2"/>
          <p:cNvSpPr>
            <a:spLocks noGrp="1"/>
          </p:cNvSpPr>
          <p:nvPr>
            <p:ph type="subTitle" idx="1"/>
          </p:nvPr>
        </p:nvSpPr>
        <p:spPr>
          <a:xfrm>
            <a:off x="611560" y="1484784"/>
            <a:ext cx="7920880" cy="5040560"/>
          </a:xfrm>
        </p:spPr>
        <p:txBody>
          <a:bodyPr>
            <a:normAutofit/>
          </a:bodyPr>
          <a:lstStyle/>
          <a:p>
            <a:pPr algn="l">
              <a:spcBef>
                <a:spcPts val="600"/>
              </a:spcBef>
              <a:spcAft>
                <a:spcPts val="600"/>
              </a:spcAft>
            </a:pPr>
            <a:r>
              <a:rPr lang="en-AU" sz="2100" dirty="0" smtClean="0">
                <a:solidFill>
                  <a:schemeClr val="accent2"/>
                </a:solidFill>
              </a:rPr>
              <a:t>Many of the common systemic infectious diseases involve the heart, as well as small vessels throughout the body. As the pathology of these has generally been covered elsewhere, some examples only will be covered. (To maintain continuity with the gill infections, these will be examined in decreasing size order). </a:t>
            </a:r>
          </a:p>
          <a:p>
            <a:pPr algn="l">
              <a:spcBef>
                <a:spcPts val="600"/>
              </a:spcBef>
              <a:spcAft>
                <a:spcPts val="600"/>
              </a:spcAft>
            </a:pPr>
            <a:r>
              <a:rPr lang="en-AU" sz="2100" dirty="0" smtClean="0">
                <a:solidFill>
                  <a:schemeClr val="accent2"/>
                </a:solidFill>
              </a:rPr>
              <a:t>Several types of parasites, and a number of viruses, specifically target the heart. </a:t>
            </a:r>
          </a:p>
          <a:p>
            <a:pPr algn="l">
              <a:spcBef>
                <a:spcPts val="600"/>
              </a:spcBef>
              <a:spcAft>
                <a:spcPts val="600"/>
              </a:spcAft>
            </a:pPr>
            <a:r>
              <a:rPr lang="en-AU" sz="2100" dirty="0" smtClean="0">
                <a:solidFill>
                  <a:schemeClr val="accent2"/>
                </a:solidFill>
              </a:rPr>
              <a:t>Fortunately known viruses which target the heart and are commonly associated with heart pathology do not occur in Australia.   </a:t>
            </a:r>
            <a:endParaRPr lang="en-AU" sz="1400" dirty="0">
              <a:solidFill>
                <a:schemeClr val="accent2"/>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 y="1412776"/>
            <a:ext cx="8961120" cy="1224135"/>
          </a:xfrm>
          <a:prstGeom prst="rect">
            <a:avLst/>
          </a:prstGeom>
          <a:solidFill>
            <a:schemeClr val="bg1"/>
          </a:solidFill>
        </p:spPr>
        <p:txBody>
          <a:bodyPr wrap="square" rtlCol="0">
            <a:noAutofit/>
          </a:bodyPr>
          <a:lstStyle/>
          <a:p>
            <a:pPr indent="-182880">
              <a:spcAft>
                <a:spcPts val="600"/>
              </a:spcAft>
            </a:pPr>
            <a:r>
              <a:rPr lang="en-US" b="1" dirty="0" smtClean="0">
                <a:solidFill>
                  <a:srgbClr val="1AB39F"/>
                </a:solidFill>
                <a:effectLst>
                  <a:outerShdw blurRad="38100" dist="38100" dir="2700000" algn="tl">
                    <a:srgbClr val="000000">
                      <a:alpha val="43137"/>
                    </a:srgbClr>
                  </a:outerShdw>
                </a:effectLst>
              </a:rPr>
              <a:t>1. Pancreas Disease (PD) </a:t>
            </a:r>
            <a:r>
              <a:rPr lang="en-US" dirty="0" smtClean="0"/>
              <a:t>[see Part 9C for pancreas lesions] commonly occurs with concurrent inflammation of heart, and later skeletal muscle. </a:t>
            </a:r>
            <a:r>
              <a:rPr lang="en-US" dirty="0" smtClean="0">
                <a:effectLst>
                  <a:outerShdw blurRad="38100" dist="38100" dir="2700000" algn="tl">
                    <a:srgbClr val="000000">
                      <a:alpha val="43137"/>
                    </a:srgbClr>
                  </a:outerShdw>
                </a:effectLst>
              </a:rPr>
              <a:t>PD  (and the related sleeping disease of rainbow trout) i</a:t>
            </a:r>
            <a:r>
              <a:rPr lang="en-US" dirty="0" smtClean="0"/>
              <a:t>s now known to be caused by strains of a virus of the genus </a:t>
            </a:r>
            <a:r>
              <a:rPr lang="en-US" i="1" dirty="0" smtClean="0">
                <a:effectLst>
                  <a:outerShdw blurRad="38100" dist="38100" dir="2700000" algn="tl">
                    <a:srgbClr val="000000">
                      <a:alpha val="43137"/>
                    </a:srgbClr>
                  </a:outerShdw>
                </a:effectLst>
              </a:rPr>
              <a:t>Alphavirus</a:t>
            </a:r>
            <a:r>
              <a:rPr lang="en-US" dirty="0" smtClean="0">
                <a:effectLst>
                  <a:outerShdw blurRad="38100" dist="38100" dir="2700000" algn="tl">
                    <a:srgbClr val="000000">
                      <a:alpha val="43137"/>
                    </a:srgbClr>
                  </a:outerShdw>
                </a:effectLst>
              </a:rPr>
              <a:t> within the family </a:t>
            </a:r>
            <a:r>
              <a:rPr lang="en-US" i="1" dirty="0" err="1" smtClean="0">
                <a:effectLst>
                  <a:outerShdw blurRad="38100" dist="38100" dir="2700000" algn="tl">
                    <a:srgbClr val="000000">
                      <a:alpha val="43137"/>
                    </a:srgbClr>
                  </a:outerShdw>
                </a:effectLst>
              </a:rPr>
              <a:t>Togaviridae</a:t>
            </a:r>
            <a:r>
              <a:rPr lang="en-US" i="1" dirty="0" smtClean="0">
                <a:effectLst>
                  <a:outerShdw blurRad="38100" dist="38100" dir="2700000" algn="tl">
                    <a:srgbClr val="000000">
                      <a:alpha val="43137"/>
                    </a:srgbClr>
                  </a:outerShdw>
                </a:effectLst>
              </a:rPr>
              <a:t> </a:t>
            </a:r>
            <a:r>
              <a:rPr lang="en-US" dirty="0" smtClean="0"/>
              <a:t>(</a:t>
            </a:r>
            <a:r>
              <a:rPr lang="en-US" dirty="0" err="1" smtClean="0"/>
              <a:t>McLoughlin</a:t>
            </a:r>
            <a:r>
              <a:rPr lang="en-US" dirty="0" smtClean="0"/>
              <a:t> &amp; Graham,  2007).</a:t>
            </a:r>
            <a:endParaRPr lang="en-US" dirty="0" smtClean="0">
              <a:effectLst>
                <a:outerShdw blurRad="38100" dist="38100" dir="2700000" algn="tl">
                  <a:srgbClr val="000000">
                    <a:alpha val="43137"/>
                  </a:srgbClr>
                </a:outerShdw>
              </a:effectLst>
            </a:endParaRPr>
          </a:p>
        </p:txBody>
      </p:sp>
      <p:sp>
        <p:nvSpPr>
          <p:cNvPr id="4" name="TextBox 3"/>
          <p:cNvSpPr txBox="1"/>
          <p:nvPr/>
        </p:nvSpPr>
        <p:spPr>
          <a:xfrm>
            <a:off x="91440" y="0"/>
            <a:ext cx="8961120" cy="1354217"/>
          </a:xfrm>
          <a:prstGeom prst="rect">
            <a:avLst/>
          </a:prstGeom>
          <a:solidFill>
            <a:schemeClr val="bg1"/>
          </a:solidFill>
        </p:spPr>
        <p:txBody>
          <a:bodyPr wrap="square" rtlCol="0">
            <a:spAutoFit/>
          </a:bodyPr>
          <a:lstStyle/>
          <a:p>
            <a:pPr lvl="0"/>
            <a:r>
              <a:rPr lang="en-AU" sz="2800" b="1" dirty="0" smtClean="0">
                <a:solidFill>
                  <a:srgbClr val="00B0F0"/>
                </a:solidFill>
                <a:effectLst>
                  <a:outerShdw blurRad="38100" dist="38100" dir="2700000" algn="tl">
                    <a:srgbClr val="000000">
                      <a:alpha val="43137"/>
                    </a:srgbClr>
                  </a:outerShdw>
                </a:effectLst>
              </a:rPr>
              <a:t>VIRAL INFECTIONS OF HEART</a:t>
            </a:r>
            <a:r>
              <a:rPr lang="en-AU" sz="2800" b="1" dirty="0" smtClean="0">
                <a:solidFill>
                  <a:schemeClr val="bg2">
                    <a:lumMod val="75000"/>
                  </a:schemeClr>
                </a:solidFill>
                <a:effectLst>
                  <a:outerShdw blurRad="38100" dist="38100" dir="2700000" algn="tl">
                    <a:srgbClr val="000000">
                      <a:alpha val="43137"/>
                    </a:srgbClr>
                  </a:outerShdw>
                </a:effectLst>
              </a:rPr>
              <a:t>.</a:t>
            </a:r>
          </a:p>
          <a:p>
            <a:pPr lvl="0">
              <a:spcAft>
                <a:spcPts val="600"/>
              </a:spcAft>
            </a:pPr>
            <a:r>
              <a:rPr lang="en-US" dirty="0" smtClean="0">
                <a:solidFill>
                  <a:prstClr val="black"/>
                </a:solidFill>
              </a:rPr>
              <a:t>Several viruses target heart muscle of salmonids in Europe, particularly Norway, causing major economic loss  for decades. Evidence indicated each was viral related but </a:t>
            </a:r>
            <a:r>
              <a:rPr lang="en-US" dirty="0" smtClean="0">
                <a:solidFill>
                  <a:prstClr val="black"/>
                </a:solidFill>
                <a:effectLst>
                  <a:outerShdw blurRad="38100" dist="38100" dir="2700000" algn="tl">
                    <a:srgbClr val="000000">
                      <a:alpha val="43137"/>
                    </a:srgbClr>
                  </a:outerShdw>
                </a:effectLst>
              </a:rPr>
              <a:t>relevant viruses have only been identified in recent years. </a:t>
            </a:r>
            <a:r>
              <a:rPr lang="en-US" dirty="0" smtClean="0">
                <a:solidFill>
                  <a:prstClr val="black"/>
                </a:solidFill>
              </a:rPr>
              <a:t>At this time all are exotic to Australia. </a:t>
            </a:r>
            <a:endParaRPr lang="en-US" dirty="0"/>
          </a:p>
        </p:txBody>
      </p:sp>
      <p:sp>
        <p:nvSpPr>
          <p:cNvPr id="5" name="TextBox 4"/>
          <p:cNvSpPr txBox="1"/>
          <p:nvPr/>
        </p:nvSpPr>
        <p:spPr>
          <a:xfrm>
            <a:off x="91440" y="2708920"/>
            <a:ext cx="8961120" cy="1512167"/>
          </a:xfrm>
          <a:prstGeom prst="rect">
            <a:avLst/>
          </a:prstGeom>
          <a:solidFill>
            <a:schemeClr val="bg1"/>
          </a:solidFill>
        </p:spPr>
        <p:txBody>
          <a:bodyPr wrap="square" rtlCol="0">
            <a:noAutofit/>
          </a:bodyPr>
          <a:lstStyle/>
          <a:p>
            <a:pPr marL="0" lvl="1" indent="-182880">
              <a:spcAft>
                <a:spcPts val="600"/>
              </a:spcAft>
            </a:pPr>
            <a:r>
              <a:rPr lang="en-US" b="1" dirty="0" smtClean="0">
                <a:solidFill>
                  <a:srgbClr val="1AB39F"/>
                </a:solidFill>
                <a:effectLst>
                  <a:outerShdw blurRad="38100" dist="38100" dir="2700000" algn="tl">
                    <a:srgbClr val="000000">
                      <a:alpha val="43137"/>
                    </a:srgbClr>
                  </a:outerShdw>
                </a:effectLst>
              </a:rPr>
              <a:t>2. Heart &amp; skeletal muscle inflammation (HSMI) </a:t>
            </a:r>
            <a:r>
              <a:rPr lang="en-US" dirty="0" smtClean="0"/>
              <a:t> causes focal lesions in </a:t>
            </a:r>
            <a:r>
              <a:rPr lang="en-US" dirty="0" smtClean="0">
                <a:effectLst>
                  <a:outerShdw blurRad="38100" dist="38100" dir="2700000" algn="tl">
                    <a:srgbClr val="000000">
                      <a:alpha val="43137"/>
                    </a:srgbClr>
                  </a:outerShdw>
                </a:effectLst>
              </a:rPr>
              <a:t>heart &amp; skeletal muscles </a:t>
            </a:r>
            <a:r>
              <a:rPr lang="en-US" dirty="0" smtClean="0"/>
              <a:t>in Atlantic salmon, 5-9 months after transfer to sea.  It  was recently confirmed (by a novel DNA sequencing method and </a:t>
            </a:r>
            <a:r>
              <a:rPr lang="en-US" i="1" dirty="0" smtClean="0"/>
              <a:t>in situ</a:t>
            </a:r>
            <a:r>
              <a:rPr lang="en-US" dirty="0" smtClean="0"/>
              <a:t> </a:t>
            </a:r>
            <a:r>
              <a:rPr lang="en-US" dirty="0" err="1" smtClean="0"/>
              <a:t>hybridisation</a:t>
            </a:r>
            <a:r>
              <a:rPr lang="en-US" dirty="0" smtClean="0"/>
              <a:t>, not culture), that HSMI is caused </a:t>
            </a:r>
            <a:r>
              <a:rPr lang="en-US" dirty="0" smtClean="0">
                <a:effectLst>
                  <a:outerShdw blurRad="38100" dist="38100" dir="2700000" algn="tl">
                    <a:srgbClr val="000000">
                      <a:alpha val="43137"/>
                    </a:srgbClr>
                  </a:outerShdw>
                </a:effectLst>
              </a:rPr>
              <a:t>by a novel </a:t>
            </a:r>
            <a:r>
              <a:rPr lang="en-US" dirty="0" err="1" smtClean="0">
                <a:effectLst>
                  <a:outerShdw blurRad="38100" dist="38100" dir="2700000" algn="tl">
                    <a:srgbClr val="000000">
                      <a:alpha val="43137"/>
                    </a:srgbClr>
                  </a:outerShdw>
                </a:effectLst>
              </a:rPr>
              <a:t>reovirus</a:t>
            </a:r>
            <a:r>
              <a:rPr lang="en-US" dirty="0" smtClean="0">
                <a:effectLst>
                  <a:outerShdw blurRad="38100" dist="38100" dir="2700000" algn="tl">
                    <a:srgbClr val="000000">
                      <a:alpha val="43137"/>
                    </a:srgbClr>
                  </a:outerShdw>
                </a:effectLst>
              </a:rPr>
              <a:t>, n</a:t>
            </a:r>
            <a:r>
              <a:rPr lang="en-US" dirty="0" smtClean="0"/>
              <a:t>ot closely related to previous aquatic </a:t>
            </a:r>
            <a:r>
              <a:rPr lang="en-US" dirty="0" err="1" smtClean="0"/>
              <a:t>reoviruses</a:t>
            </a:r>
            <a:r>
              <a:rPr lang="en-US" dirty="0" smtClean="0"/>
              <a:t>, termed </a:t>
            </a:r>
            <a:r>
              <a:rPr lang="pt-BR" b="1" dirty="0" smtClean="0">
                <a:effectLst>
                  <a:outerShdw blurRad="38100" dist="38100" dir="2700000" algn="tl">
                    <a:srgbClr val="000000">
                      <a:alpha val="43137"/>
                    </a:srgbClr>
                  </a:outerShdw>
                </a:effectLst>
              </a:rPr>
              <a:t>piscine reovirus (PRV), </a:t>
            </a:r>
            <a:r>
              <a:rPr lang="en-US" dirty="0" smtClean="0"/>
              <a:t>(Palacios et al, 2010). </a:t>
            </a:r>
            <a:endParaRPr lang="pt-BR" dirty="0" smtClean="0"/>
          </a:p>
        </p:txBody>
      </p:sp>
      <p:sp>
        <p:nvSpPr>
          <p:cNvPr id="6" name="TextBox 5"/>
          <p:cNvSpPr txBox="1"/>
          <p:nvPr/>
        </p:nvSpPr>
        <p:spPr>
          <a:xfrm>
            <a:off x="91440" y="4293096"/>
            <a:ext cx="8961120" cy="2385268"/>
          </a:xfrm>
          <a:prstGeom prst="rect">
            <a:avLst/>
          </a:prstGeom>
          <a:solidFill>
            <a:schemeClr val="bg1"/>
          </a:solidFill>
        </p:spPr>
        <p:txBody>
          <a:bodyPr wrap="square" rtlCol="0">
            <a:spAutoFit/>
          </a:bodyPr>
          <a:lstStyle/>
          <a:p>
            <a:pPr marL="0" lvl="1" indent="-182880">
              <a:spcAft>
                <a:spcPts val="600"/>
              </a:spcAft>
            </a:pPr>
            <a:r>
              <a:rPr lang="en-US" b="1" dirty="0" smtClean="0">
                <a:solidFill>
                  <a:srgbClr val="1AB39F"/>
                </a:solidFill>
                <a:effectLst>
                  <a:outerShdw blurRad="38100" dist="38100" dir="2700000" algn="tl">
                    <a:srgbClr val="000000">
                      <a:alpha val="43137"/>
                    </a:srgbClr>
                  </a:outerShdw>
                </a:effectLst>
              </a:rPr>
              <a:t>3. </a:t>
            </a:r>
            <a:r>
              <a:rPr lang="en-US" b="1" dirty="0" err="1" smtClean="0">
                <a:solidFill>
                  <a:srgbClr val="1AB39F"/>
                </a:solidFill>
                <a:effectLst>
                  <a:outerShdw blurRad="38100" dist="38100" dir="2700000" algn="tl">
                    <a:srgbClr val="000000">
                      <a:alpha val="43137"/>
                    </a:srgbClr>
                  </a:outerShdw>
                </a:effectLst>
              </a:rPr>
              <a:t>Cardiomyopathy</a:t>
            </a:r>
            <a:r>
              <a:rPr lang="en-US" b="1" dirty="0" smtClean="0">
                <a:solidFill>
                  <a:srgbClr val="1AB39F"/>
                </a:solidFill>
                <a:effectLst>
                  <a:outerShdw blurRad="38100" dist="38100" dir="2700000" algn="tl">
                    <a:srgbClr val="000000">
                      <a:alpha val="43137"/>
                    </a:srgbClr>
                  </a:outerShdw>
                </a:effectLst>
              </a:rPr>
              <a:t> syndrome (CMS)  </a:t>
            </a:r>
            <a:r>
              <a:rPr lang="en-US" dirty="0" smtClean="0"/>
              <a:t>is a severe chronic cardiac disease of large Atlantic salmon, mainly in Norway, recently shown to be due to a </a:t>
            </a:r>
            <a:r>
              <a:rPr lang="en-US" dirty="0" smtClean="0">
                <a:effectLst>
                  <a:outerShdw blurRad="38100" dist="38100" dir="2700000" algn="tl">
                    <a:srgbClr val="000000">
                      <a:alpha val="43137"/>
                    </a:srgbClr>
                  </a:outerShdw>
                </a:effectLst>
              </a:rPr>
              <a:t>double-stranded RNA virus, named piscine </a:t>
            </a:r>
            <a:r>
              <a:rPr lang="en-US" dirty="0" err="1" smtClean="0">
                <a:effectLst>
                  <a:outerShdw blurRad="38100" dist="38100" dir="2700000" algn="tl">
                    <a:srgbClr val="000000">
                      <a:alpha val="43137"/>
                    </a:srgbClr>
                  </a:outerShdw>
                </a:effectLst>
              </a:rPr>
              <a:t>myocarditis</a:t>
            </a:r>
            <a:r>
              <a:rPr lang="en-US" dirty="0" smtClean="0">
                <a:effectLst>
                  <a:outerShdw blurRad="38100" dist="38100" dir="2700000" algn="tl">
                    <a:srgbClr val="000000">
                      <a:alpha val="43137"/>
                    </a:srgbClr>
                  </a:outerShdw>
                </a:effectLst>
              </a:rPr>
              <a:t> virus (PMCV)</a:t>
            </a:r>
            <a:r>
              <a:rPr lang="en-US" dirty="0" smtClean="0"/>
              <a:t>, probably belonging to the </a:t>
            </a:r>
            <a:r>
              <a:rPr lang="en-US" dirty="0" err="1" smtClean="0">
                <a:effectLst>
                  <a:outerShdw blurRad="38100" dist="38100" dir="2700000" algn="tl">
                    <a:srgbClr val="000000">
                      <a:alpha val="43137"/>
                    </a:srgbClr>
                  </a:outerShdw>
                </a:effectLst>
              </a:rPr>
              <a:t>Totiviridae</a:t>
            </a:r>
            <a:r>
              <a:rPr lang="en-US" dirty="0" smtClean="0">
                <a:effectLst>
                  <a:outerShdw blurRad="38100" dist="38100" dir="2700000" algn="tl">
                    <a:srgbClr val="000000">
                      <a:alpha val="43137"/>
                    </a:srgbClr>
                  </a:outerShdw>
                </a:effectLst>
              </a:rPr>
              <a:t> </a:t>
            </a:r>
            <a:r>
              <a:rPr lang="en-US" dirty="0" smtClean="0"/>
              <a:t>family (</a:t>
            </a:r>
            <a:r>
              <a:rPr lang="en-US" dirty="0" err="1" smtClean="0"/>
              <a:t>Haugland</a:t>
            </a:r>
            <a:r>
              <a:rPr lang="en-US" dirty="0" smtClean="0"/>
              <a:t> et al, 2011). </a:t>
            </a:r>
            <a:r>
              <a:rPr lang="en-US" b="1" dirty="0" smtClean="0">
                <a:solidFill>
                  <a:srgbClr val="1AB39F"/>
                </a:solidFill>
              </a:rPr>
              <a:t> </a:t>
            </a:r>
          </a:p>
          <a:p>
            <a:pPr marL="274320" lvl="1" indent="-182880">
              <a:spcAft>
                <a:spcPts val="600"/>
              </a:spcAft>
              <a:buFont typeface="Calibri" pitchFamily="34" charset="0"/>
              <a:buChar char="●"/>
            </a:pPr>
            <a:r>
              <a:rPr lang="en-US" dirty="0" smtClean="0"/>
              <a:t>This appears to be the first member of the </a:t>
            </a:r>
            <a:r>
              <a:rPr lang="en-US" i="1" dirty="0" err="1" smtClean="0"/>
              <a:t>Totiviridae</a:t>
            </a:r>
            <a:r>
              <a:rPr lang="en-US" i="1" dirty="0" smtClean="0"/>
              <a:t> </a:t>
            </a:r>
            <a:r>
              <a:rPr lang="en-US" dirty="0" smtClean="0"/>
              <a:t>to infect a vertebrate host. Most persistently and asymptomatically infect fungi &amp; protozoa, (some infect </a:t>
            </a:r>
            <a:r>
              <a:rPr lang="en-US" dirty="0" err="1" smtClean="0"/>
              <a:t>arthopods</a:t>
            </a:r>
            <a:r>
              <a:rPr lang="en-US" dirty="0" smtClean="0"/>
              <a:t> – one causes </a:t>
            </a:r>
            <a:r>
              <a:rPr lang="en-US" dirty="0" err="1" smtClean="0"/>
              <a:t>myonecrosis</a:t>
            </a:r>
            <a:r>
              <a:rPr lang="en-US" dirty="0" smtClean="0"/>
              <a:t> in shrimp). Most </a:t>
            </a:r>
            <a:r>
              <a:rPr lang="en-US" i="1" dirty="0" err="1" smtClean="0"/>
              <a:t>Totiviridae</a:t>
            </a:r>
            <a:r>
              <a:rPr lang="en-US" i="1" dirty="0" smtClean="0"/>
              <a:t> </a:t>
            </a:r>
            <a:r>
              <a:rPr lang="en-US" dirty="0" smtClean="0"/>
              <a:t>can only infect new cells during cell division, though PMCV can be shed </a:t>
            </a:r>
            <a:r>
              <a:rPr lang="en-US" dirty="0" err="1" smtClean="0"/>
              <a:t>extracellularly</a:t>
            </a:r>
            <a:r>
              <a:rPr lang="en-US" dirty="0" smtClean="0"/>
              <a:t>. </a:t>
            </a:r>
            <a:endParaRPr lang="en-AU" b="1" dirty="0">
              <a:solidFill>
                <a:srgbClr val="1AB39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5" grpId="0" build="p" animBg="1"/>
      <p:bldP spid="6"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7504" y="116632"/>
            <a:ext cx="8763000" cy="1923604"/>
          </a:xfrm>
          <a:prstGeom prst="rect">
            <a:avLst/>
          </a:prstGeom>
          <a:noFill/>
        </p:spPr>
        <p:txBody>
          <a:bodyPr wrap="square" rtlCol="0">
            <a:spAutoFit/>
          </a:bodyPr>
          <a:lstStyle/>
          <a:p>
            <a:pPr indent="-182880"/>
            <a:r>
              <a:rPr lang="en-AU" sz="2400" b="1" dirty="0" smtClean="0">
                <a:solidFill>
                  <a:srgbClr val="1AB39F"/>
                </a:solidFill>
                <a:effectLst>
                  <a:outerShdw blurRad="38100" dist="38100" dir="2700000" algn="tl">
                    <a:srgbClr val="000000">
                      <a:alpha val="43137"/>
                    </a:srgbClr>
                  </a:outerShdw>
                </a:effectLst>
              </a:rPr>
              <a:t>1. </a:t>
            </a:r>
            <a:r>
              <a:rPr lang="en-US" sz="2400" b="1" dirty="0" smtClean="0">
                <a:solidFill>
                  <a:srgbClr val="1AB39F"/>
                </a:solidFill>
                <a:effectLst>
                  <a:outerShdw blurRad="38100" dist="38100" dir="2700000" algn="tl">
                    <a:srgbClr val="000000">
                      <a:alpha val="43137"/>
                    </a:srgbClr>
                  </a:outerShdw>
                </a:effectLst>
              </a:rPr>
              <a:t>Pancreas Disease (PD), Alphavirus</a:t>
            </a:r>
            <a:r>
              <a:rPr lang="en-US" sz="2400" b="1" i="1" dirty="0" smtClean="0">
                <a:solidFill>
                  <a:srgbClr val="1AB39F"/>
                </a:solidFill>
                <a:effectLst>
                  <a:outerShdw blurRad="38100" dist="38100" dir="2700000" algn="tl">
                    <a:srgbClr val="000000">
                      <a:alpha val="43137"/>
                    </a:srgbClr>
                  </a:outerShdw>
                </a:effectLst>
              </a:rPr>
              <a:t> </a:t>
            </a:r>
            <a:r>
              <a:rPr lang="en-US" sz="2400" b="1" dirty="0" smtClean="0">
                <a:solidFill>
                  <a:srgbClr val="1AB39F"/>
                </a:solidFill>
                <a:effectLst>
                  <a:outerShdw blurRad="38100" dist="38100" dir="2700000" algn="tl">
                    <a:srgbClr val="000000">
                      <a:alpha val="43137"/>
                    </a:srgbClr>
                  </a:outerShdw>
                </a:effectLst>
              </a:rPr>
              <a:t>infection </a:t>
            </a:r>
            <a:endParaRPr lang="en-US" b="1" dirty="0" smtClean="0">
              <a:solidFill>
                <a:srgbClr val="1AB39F"/>
              </a:solidFill>
              <a:effectLst>
                <a:outerShdw blurRad="38100" dist="38100" dir="2700000" algn="tl">
                  <a:srgbClr val="000000">
                    <a:alpha val="43137"/>
                  </a:srgbClr>
                </a:outerShdw>
              </a:effectLst>
            </a:endParaRPr>
          </a:p>
          <a:p>
            <a:pPr marL="0" lvl="1">
              <a:spcAft>
                <a:spcPts val="600"/>
              </a:spcAft>
            </a:pPr>
            <a:r>
              <a:rPr lang="en-US" dirty="0" smtClean="0"/>
              <a:t>PD is seen in salmon from 110 g (3 weeks after transfer to sea) to 5-6 kg salmon, with the dominant lesion generally in the pancreas [see Part 9C ], and </a:t>
            </a:r>
            <a:r>
              <a:rPr lang="en-US" dirty="0" smtClean="0">
                <a:effectLst>
                  <a:outerShdw blurRad="38100" dist="38100" dir="2700000" algn="tl">
                    <a:srgbClr val="000000">
                      <a:alpha val="43137"/>
                    </a:srgbClr>
                  </a:outerShdw>
                </a:effectLst>
              </a:rPr>
              <a:t>with heart &amp; / or skeletal </a:t>
            </a:r>
            <a:r>
              <a:rPr lang="en-AU" dirty="0" smtClean="0">
                <a:effectLst>
                  <a:outerShdw blurRad="38100" dist="38100" dir="2700000" algn="tl">
                    <a:srgbClr val="000000">
                      <a:alpha val="43137"/>
                    </a:srgbClr>
                  </a:outerShdw>
                </a:effectLst>
              </a:rPr>
              <a:t>muscle lesion</a:t>
            </a:r>
            <a:r>
              <a:rPr lang="en-AU" dirty="0" smtClean="0"/>
              <a:t>s in ~78% of outbreaks. </a:t>
            </a:r>
          </a:p>
          <a:p>
            <a:pPr marL="0" lvl="1">
              <a:spcAft>
                <a:spcPts val="600"/>
              </a:spcAft>
            </a:pPr>
            <a:r>
              <a:rPr lang="en-US" dirty="0" smtClean="0"/>
              <a:t>As well as general wasting &amp; no </a:t>
            </a:r>
            <a:r>
              <a:rPr lang="en-US" dirty="0" err="1" smtClean="0"/>
              <a:t>caecal</a:t>
            </a:r>
            <a:r>
              <a:rPr lang="en-US" dirty="0" smtClean="0"/>
              <a:t> fat, this chronically affected fish shows pale patches in the fillets (skeletal muscle). </a:t>
            </a:r>
            <a:endParaRPr lang="en-US" sz="2000" dirty="0"/>
          </a:p>
        </p:txBody>
      </p:sp>
      <p:pic>
        <p:nvPicPr>
          <p:cNvPr id="7" name="Picture 6" descr="ballynakill 004-HRs.jpg"/>
          <p:cNvPicPr>
            <a:picLocks noGrp="1" noChangeAspect="1"/>
          </p:cNvPicPr>
          <p:nvPr isPhoto="1"/>
        </p:nvPicPr>
        <p:blipFill>
          <a:blip r:embed="rId2" cstate="screen">
            <a:lum/>
          </a:blip>
          <a:srcRect/>
          <a:stretch>
            <a:fillRect/>
          </a:stretch>
        </p:blipFill>
        <p:spPr>
          <a:xfrm>
            <a:off x="251520" y="2060848"/>
            <a:ext cx="8728125" cy="4797152"/>
          </a:xfrm>
          <a:prstGeom prst="rect">
            <a:avLst/>
          </a:prstGeom>
          <a:noFill/>
          <a:ln>
            <a:noFill/>
          </a:ln>
        </p:spPr>
      </p:pic>
      <p:pic>
        <p:nvPicPr>
          <p:cNvPr id="4" name="Picture 3" descr="pigmentation pd 006HRs.jpg"/>
          <p:cNvPicPr>
            <a:picLocks noGrp="1" noChangeAspect="1"/>
          </p:cNvPicPr>
          <p:nvPr isPhoto="1"/>
        </p:nvPicPr>
        <p:blipFill>
          <a:blip r:embed="rId3" cstate="screen">
            <a:lum bright="3000"/>
          </a:blip>
          <a:stretch>
            <a:fillRect/>
          </a:stretch>
        </p:blipFill>
        <p:spPr>
          <a:xfrm>
            <a:off x="1475656" y="2103835"/>
            <a:ext cx="6338887" cy="4754165"/>
          </a:xfrm>
          <a:prstGeom prst="rect">
            <a:avLst/>
          </a:prstGeom>
          <a:noFill/>
          <a:ln>
            <a:noFill/>
          </a:ln>
        </p:spPr>
      </p:pic>
      <p:sp>
        <p:nvSpPr>
          <p:cNvPr id="5" name="TextBox 4"/>
          <p:cNvSpPr txBox="1"/>
          <p:nvPr/>
        </p:nvSpPr>
        <p:spPr>
          <a:xfrm>
            <a:off x="395536" y="6093296"/>
            <a:ext cx="8280920" cy="584775"/>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AU" sz="1600" dirty="0" smtClean="0"/>
              <a:t>These &amp; following photos of heart virus diseases courtesy Hamish Rodger </a:t>
            </a:r>
            <a:r>
              <a:rPr lang="en-US" sz="1600" dirty="0" smtClean="0"/>
              <a:t>Vet-Aqua International, </a:t>
            </a:r>
            <a:r>
              <a:rPr lang="en-US" sz="1600" dirty="0" err="1" smtClean="0"/>
              <a:t>Oranmore</a:t>
            </a:r>
            <a:r>
              <a:rPr lang="en-US" sz="1600" dirty="0" smtClean="0"/>
              <a:t>, Co. Galway, Ireland.</a:t>
            </a:r>
            <a:r>
              <a:rPr lang="en-AU" sz="1600" dirty="0" smtClean="0"/>
              <a:t> Not to be reproduced without permission.</a:t>
            </a:r>
            <a:endParaRPr lang="en-AU"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9512" y="116632"/>
            <a:ext cx="8763000" cy="1631216"/>
          </a:xfrm>
          <a:prstGeom prst="rect">
            <a:avLst/>
          </a:prstGeom>
          <a:noFill/>
        </p:spPr>
        <p:txBody>
          <a:bodyPr wrap="square" rtlCol="0">
            <a:spAutoFit/>
          </a:bodyPr>
          <a:lstStyle/>
          <a:p>
            <a:pPr indent="-182880"/>
            <a:r>
              <a:rPr lang="en-US" sz="2000" dirty="0" smtClean="0">
                <a:effectLst>
                  <a:outerShdw blurRad="38100" dist="38100" dir="2700000" algn="tl">
                    <a:srgbClr val="000000">
                      <a:alpha val="43137"/>
                    </a:srgbClr>
                  </a:outerShdw>
                </a:effectLst>
              </a:rPr>
              <a:t>Pancreas Disease (PD) </a:t>
            </a:r>
            <a:r>
              <a:rPr lang="en-US" sz="2000" i="1" dirty="0" smtClean="0">
                <a:effectLst>
                  <a:outerShdw blurRad="38100" dist="38100" dir="2700000" algn="tl">
                    <a:srgbClr val="000000">
                      <a:alpha val="43137"/>
                    </a:srgbClr>
                  </a:outerShdw>
                </a:effectLst>
              </a:rPr>
              <a:t> continued:  </a:t>
            </a:r>
            <a:r>
              <a:rPr lang="en-AU" sz="2000" dirty="0" smtClean="0"/>
              <a:t>Major </a:t>
            </a:r>
            <a:r>
              <a:rPr lang="en-AU" sz="2000" dirty="0" smtClean="0">
                <a:effectLst>
                  <a:outerShdw blurRad="38100" dist="38100" dir="2700000" algn="tl">
                    <a:srgbClr val="000000">
                      <a:alpha val="43137"/>
                    </a:srgbClr>
                  </a:outerShdw>
                </a:effectLst>
              </a:rPr>
              <a:t>microscopic lesions in the heart </a:t>
            </a:r>
            <a:r>
              <a:rPr lang="en-AU" sz="2000" dirty="0" smtClean="0"/>
              <a:t>(ventricle, atrium) &amp; skeletal muscles are focal </a:t>
            </a:r>
            <a:r>
              <a:rPr lang="en-AU" sz="2000" dirty="0" err="1" smtClean="0"/>
              <a:t>coagulative</a:t>
            </a:r>
            <a:r>
              <a:rPr lang="en-AU" sz="2000" dirty="0" smtClean="0"/>
              <a:t> necrosis with loss of striation, increased </a:t>
            </a:r>
            <a:r>
              <a:rPr lang="en-AU" sz="2000" dirty="0" err="1" smtClean="0"/>
              <a:t>eosinophilia</a:t>
            </a:r>
            <a:r>
              <a:rPr lang="en-AU" sz="2000" dirty="0" smtClean="0"/>
              <a:t> and granular and </a:t>
            </a:r>
            <a:r>
              <a:rPr lang="en-AU" sz="2000" dirty="0" err="1" smtClean="0"/>
              <a:t>vacuolar</a:t>
            </a:r>
            <a:r>
              <a:rPr lang="en-AU" sz="2000" dirty="0" smtClean="0"/>
              <a:t> changes, with myocardial </a:t>
            </a:r>
            <a:r>
              <a:rPr lang="en-AU" sz="2000" dirty="0" err="1" smtClean="0"/>
              <a:t>myocytic</a:t>
            </a:r>
            <a:r>
              <a:rPr lang="en-AU" sz="2000" dirty="0" smtClean="0"/>
              <a:t> nuclear hypertrophy in recovery phase. </a:t>
            </a:r>
          </a:p>
          <a:p>
            <a:pPr indent="-182880"/>
            <a:r>
              <a:rPr lang="en-AU" sz="2000" dirty="0" smtClean="0"/>
              <a:t>Myocardial  lesions (below), including  inflammation &amp; degeneration. </a:t>
            </a:r>
            <a:endParaRPr lang="en-US" sz="2000" dirty="0"/>
          </a:p>
        </p:txBody>
      </p:sp>
      <p:pic>
        <p:nvPicPr>
          <p:cNvPr id="3" name="Picture 2" descr="pd cmy-HRs.jpg"/>
          <p:cNvPicPr>
            <a:picLocks noGrp="1" noChangeAspect="1"/>
          </p:cNvPicPr>
          <p:nvPr isPhoto="1"/>
        </p:nvPicPr>
        <p:blipFill>
          <a:blip r:embed="rId2" cstate="screen">
            <a:lum bright="-10000" contrast="20000"/>
          </a:blip>
          <a:stretch>
            <a:fillRect/>
          </a:stretch>
        </p:blipFill>
        <p:spPr>
          <a:xfrm>
            <a:off x="683569" y="1683629"/>
            <a:ext cx="7632847" cy="5174372"/>
          </a:xfrm>
          <a:prstGeom prst="rect">
            <a:avLst/>
          </a:prstGeom>
          <a:noFill/>
          <a:ln>
            <a:noFill/>
          </a:ln>
        </p:spPr>
      </p:pic>
      <p:pic>
        <p:nvPicPr>
          <p:cNvPr id="4" name="Picture 3" descr="white mus myo-HRs.jpg"/>
          <p:cNvPicPr>
            <a:picLocks noGrp="1" noChangeAspect="1"/>
          </p:cNvPicPr>
          <p:nvPr isPhoto="1"/>
        </p:nvPicPr>
        <p:blipFill>
          <a:blip r:embed="rId3" cstate="screen">
            <a:lum contrast="10000"/>
          </a:blip>
          <a:stretch>
            <a:fillRect/>
          </a:stretch>
        </p:blipFill>
        <p:spPr>
          <a:xfrm>
            <a:off x="1043608" y="1772816"/>
            <a:ext cx="7307478" cy="4932588"/>
          </a:xfrm>
          <a:prstGeom prst="rect">
            <a:avLst/>
          </a:prstGeom>
          <a:noFill/>
          <a:ln>
            <a:solidFill>
              <a:schemeClr val="tx1">
                <a:lumMod val="75000"/>
                <a:lumOff val="25000"/>
              </a:schemeClr>
            </a:solidFill>
          </a:ln>
        </p:spPr>
      </p:pic>
      <p:sp>
        <p:nvSpPr>
          <p:cNvPr id="5" name="TextBox 4"/>
          <p:cNvSpPr txBox="1"/>
          <p:nvPr/>
        </p:nvSpPr>
        <p:spPr>
          <a:xfrm>
            <a:off x="1143000" y="1905000"/>
            <a:ext cx="6934200" cy="923330"/>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lvl="0"/>
            <a:r>
              <a:rPr lang="en-AU" dirty="0" smtClean="0"/>
              <a:t>Skeletal muscles show multifocal areas of </a:t>
            </a:r>
            <a:r>
              <a:rPr lang="en-AU" dirty="0" err="1" smtClean="0"/>
              <a:t>myodegeneration</a:t>
            </a:r>
            <a:r>
              <a:rPr lang="en-AU" dirty="0" smtClean="0"/>
              <a:t> and </a:t>
            </a:r>
            <a:r>
              <a:rPr lang="en-AU" dirty="0" err="1" smtClean="0"/>
              <a:t>phagocytosis</a:t>
            </a:r>
            <a:r>
              <a:rPr lang="en-AU" dirty="0" smtClean="0"/>
              <a:t> of fibre remnants, leaving, as in this slide, scarring between remaining fibres which grossly appears white. </a:t>
            </a:r>
            <a:r>
              <a:rPr kumimoji="0" lang="en-AU" sz="1800" b="0" i="0" u="none" strike="noStrike" kern="0" cap="none" spc="0" normalizeH="0" baseline="0" noProof="0" dirty="0" smtClean="0">
                <a:ln>
                  <a:noFill/>
                </a:ln>
                <a:solidFill>
                  <a:sysClr val="windowText" lastClr="000000"/>
                </a:solidFill>
                <a:effectLst/>
                <a:uLnTx/>
                <a:uFillTx/>
              </a:rPr>
              <a:t> </a:t>
            </a:r>
          </a:p>
        </p:txBody>
      </p:sp>
      <p:sp>
        <p:nvSpPr>
          <p:cNvPr id="6" name="TextBox 5"/>
          <p:cNvSpPr txBox="1"/>
          <p:nvPr/>
        </p:nvSpPr>
        <p:spPr>
          <a:xfrm>
            <a:off x="179512" y="1988840"/>
            <a:ext cx="8763000" cy="1708160"/>
          </a:xfrm>
          <a:prstGeom prst="rect">
            <a:avLst/>
          </a:prstGeom>
          <a:solidFill>
            <a:srgbClr val="FFFFFF"/>
          </a:solidFill>
        </p:spPr>
        <p:txBody>
          <a:bodyPr wrap="square" rtlCol="0">
            <a:spAutoFit/>
          </a:bodyPr>
          <a:lstStyle/>
          <a:p>
            <a:pPr marL="0" lvl="1">
              <a:spcAft>
                <a:spcPts val="600"/>
              </a:spcAft>
            </a:pPr>
            <a:r>
              <a:rPr lang="en-AU" sz="2000" dirty="0" smtClean="0"/>
              <a:t>Experimentally infected fish </a:t>
            </a:r>
            <a:r>
              <a:rPr lang="en-US" sz="2000" dirty="0" smtClean="0"/>
              <a:t>at 28 day post infection </a:t>
            </a:r>
            <a:r>
              <a:rPr lang="en-AU" sz="2000" dirty="0" smtClean="0"/>
              <a:t>showed </a:t>
            </a:r>
            <a:r>
              <a:rPr lang="en-US" sz="2000" dirty="0" err="1" smtClean="0"/>
              <a:t>endocardial</a:t>
            </a:r>
            <a:r>
              <a:rPr lang="en-US" sz="2000" dirty="0" smtClean="0"/>
              <a:t> cell proliferation and mononuclear cell infiltration, particularly at the junction of the compact and spongy cardiac ventricular muscle, sometimes </a:t>
            </a:r>
            <a:r>
              <a:rPr lang="en-US" sz="2000" dirty="0" err="1" smtClean="0"/>
              <a:t>epicarditis</a:t>
            </a:r>
            <a:r>
              <a:rPr lang="en-US" sz="2000" dirty="0" smtClean="0"/>
              <a:t>.   </a:t>
            </a:r>
          </a:p>
          <a:p>
            <a:pPr marL="0" lvl="1">
              <a:spcAft>
                <a:spcPts val="600"/>
              </a:spcAft>
            </a:pPr>
            <a:r>
              <a:rPr lang="en-US" sz="2000" dirty="0" smtClean="0"/>
              <a:t>Minor lesions can occur in other organs such as or focal brain </a:t>
            </a:r>
            <a:r>
              <a:rPr lang="en-US" sz="2000" dirty="0" err="1" smtClean="0"/>
              <a:t>gliosis</a:t>
            </a:r>
            <a:r>
              <a:rPr lang="en-US" sz="2000" dirty="0" smtClean="0"/>
              <a:t>, or cells fill with </a:t>
            </a:r>
            <a:r>
              <a:rPr lang="en-US" sz="2000" dirty="0" err="1" smtClean="0"/>
              <a:t>eosinophilic</a:t>
            </a:r>
            <a:r>
              <a:rPr lang="en-US" sz="2000" dirty="0" smtClean="0"/>
              <a:t> granules in the kidney. </a:t>
            </a:r>
          </a:p>
        </p:txBody>
      </p:sp>
      <p:sp>
        <p:nvSpPr>
          <p:cNvPr id="7" name="TextBox 6"/>
          <p:cNvSpPr txBox="1"/>
          <p:nvPr/>
        </p:nvSpPr>
        <p:spPr>
          <a:xfrm>
            <a:off x="179512" y="3789040"/>
            <a:ext cx="8763000" cy="1631216"/>
          </a:xfrm>
          <a:prstGeom prst="rect">
            <a:avLst/>
          </a:prstGeom>
          <a:solidFill>
            <a:srgbClr val="FFFFFF"/>
          </a:solidFill>
        </p:spPr>
        <p:txBody>
          <a:bodyPr wrap="square" rtlCol="0">
            <a:spAutoFit/>
          </a:bodyPr>
          <a:lstStyle/>
          <a:p>
            <a:pPr marL="0" lvl="1">
              <a:spcAft>
                <a:spcPts val="600"/>
              </a:spcAft>
            </a:pPr>
            <a:r>
              <a:rPr lang="en-US" sz="2000" dirty="0" smtClean="0"/>
              <a:t>PD occurs in Atlantic salmon in Scotland and Ireland, &amp; in Atlantic salmon and sea reared trout in Norway. The related Sleeping Disease of rainbow trout fry (mainly a heart and skeletal muscle disease), is seen France, England, Scotland, Germany, Italy, and Spain. All are caused by three (or more) related salmonid </a:t>
            </a:r>
            <a:r>
              <a:rPr lang="en-US" sz="2000" i="1" dirty="0" err="1" smtClean="0"/>
              <a:t>Alphaviruses</a:t>
            </a:r>
            <a:r>
              <a:rPr lang="en-US" sz="2000" dirty="0" smtClean="0"/>
              <a:t> (</a:t>
            </a:r>
            <a:r>
              <a:rPr lang="en-US" sz="2000" dirty="0" smtClean="0">
                <a:effectLst>
                  <a:outerShdw blurRad="38100" dist="38100" dir="2700000" algn="tl">
                    <a:srgbClr val="000000">
                      <a:alpha val="43137"/>
                    </a:srgbClr>
                  </a:outerShdw>
                </a:effectLst>
              </a:rPr>
              <a:t>SAV 1, 2, 3</a:t>
            </a:r>
            <a:r>
              <a:rPr lang="en-US" sz="2000" dirty="0" smtClean="0"/>
              <a:t>), though some sub-groups within these have recently been found.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32656"/>
            <a:ext cx="8153400" cy="1080120"/>
          </a:xfrm>
        </p:spPr>
        <p:txBody>
          <a:bodyPr>
            <a:normAutofit fontScale="90000"/>
          </a:bodyPr>
          <a:lstStyle/>
          <a:p>
            <a:r>
              <a:rPr lang="en-AU" dirty="0" smtClean="0"/>
              <a:t>General pathology &amp; non-infectious  disease of heart &amp; vessels  </a:t>
            </a:r>
            <a:endParaRPr lang="en-AU" sz="3600" dirty="0"/>
          </a:p>
        </p:txBody>
      </p:sp>
      <p:sp>
        <p:nvSpPr>
          <p:cNvPr id="3" name="Text Placeholder 2"/>
          <p:cNvSpPr>
            <a:spLocks noGrp="1"/>
          </p:cNvSpPr>
          <p:nvPr>
            <p:ph type="subTitle" idx="1"/>
          </p:nvPr>
        </p:nvSpPr>
        <p:spPr>
          <a:xfrm>
            <a:off x="611560" y="1484784"/>
            <a:ext cx="7992888" cy="5373216"/>
          </a:xfrm>
        </p:spPr>
        <p:txBody>
          <a:bodyPr>
            <a:normAutofit lnSpcReduction="10000"/>
          </a:bodyPr>
          <a:lstStyle/>
          <a:p>
            <a:pPr algn="l">
              <a:spcBef>
                <a:spcPts val="600"/>
              </a:spcBef>
              <a:spcAft>
                <a:spcPts val="600"/>
              </a:spcAft>
            </a:pPr>
            <a:r>
              <a:rPr lang="en-AU" sz="2400" dirty="0" smtClean="0">
                <a:solidFill>
                  <a:schemeClr val="accent2"/>
                </a:solidFill>
              </a:rPr>
              <a:t>Heart muscle is dynamic, responding with increased effort both to increased demand and to physiological stimuli such as vasoconstriction in the gills (for example, as a response to the chronic irritation of amoebic gill disease). Prolonged increased effort in turn leads to increased muscle growth. </a:t>
            </a:r>
          </a:p>
          <a:p>
            <a:pPr algn="l">
              <a:spcBef>
                <a:spcPts val="600"/>
              </a:spcBef>
              <a:spcAft>
                <a:spcPts val="600"/>
              </a:spcAft>
            </a:pPr>
            <a:r>
              <a:rPr lang="en-AU" sz="2400" dirty="0" smtClean="0">
                <a:solidFill>
                  <a:schemeClr val="accent2"/>
                </a:solidFill>
              </a:rPr>
              <a:t>As with other animals, specific nutrients are required to maintain this. Thus as well as species differences, often reflecting  swimming effort, the heart varies with age and nutritional status. As gill disease may result in vasoconstriction, it is also influenced by chronic gill disease. </a:t>
            </a:r>
          </a:p>
          <a:p>
            <a:pPr algn="l">
              <a:spcBef>
                <a:spcPts val="600"/>
              </a:spcBef>
              <a:spcAft>
                <a:spcPts val="600"/>
              </a:spcAft>
            </a:pPr>
            <a:r>
              <a:rPr lang="en-AU" sz="2400" dirty="0" smtClean="0">
                <a:solidFill>
                  <a:schemeClr val="accent2"/>
                </a:solidFill>
              </a:rPr>
              <a:t>The spongy muscle of both atria and ventricle provides a very large surface area in contact with blood, which is utilised as a bed for </a:t>
            </a:r>
            <a:r>
              <a:rPr lang="en-AU" sz="2400" dirty="0" err="1" smtClean="0">
                <a:solidFill>
                  <a:schemeClr val="accent2"/>
                </a:solidFill>
              </a:rPr>
              <a:t>reticuloendothelial</a:t>
            </a:r>
            <a:r>
              <a:rPr lang="en-AU" sz="2400" dirty="0" smtClean="0">
                <a:solidFill>
                  <a:schemeClr val="accent2"/>
                </a:solidFill>
              </a:rPr>
              <a:t> (RE) cells, which are dispersed between the lining endothelial cells. </a:t>
            </a:r>
            <a:endParaRPr lang="en-AU" sz="2400" b="1" dirty="0" smtClean="0">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04" y="0"/>
            <a:ext cx="8928992" cy="4293483"/>
          </a:xfrm>
          <a:prstGeom prst="rect">
            <a:avLst/>
          </a:prstGeom>
          <a:noFill/>
        </p:spPr>
        <p:txBody>
          <a:bodyPr wrap="square" rtlCol="0">
            <a:spAutoFit/>
          </a:bodyPr>
          <a:lstStyle/>
          <a:p>
            <a:pPr marL="0" lvl="1" indent="-182880">
              <a:spcAft>
                <a:spcPts val="600"/>
              </a:spcAft>
            </a:pPr>
            <a:r>
              <a:rPr lang="en-AU" sz="2400" b="1" dirty="0" smtClean="0">
                <a:solidFill>
                  <a:srgbClr val="1AB39F"/>
                </a:solidFill>
                <a:effectLst>
                  <a:outerShdw blurRad="38100" dist="38100" dir="2700000" algn="tl">
                    <a:srgbClr val="000000">
                      <a:alpha val="43137"/>
                    </a:srgbClr>
                  </a:outerShdw>
                </a:effectLst>
              </a:rPr>
              <a:t>2</a:t>
            </a:r>
            <a:r>
              <a:rPr lang="en-AU" sz="2800" dirty="0" smtClean="0">
                <a:solidFill>
                  <a:srgbClr val="1AB39F"/>
                </a:solidFill>
                <a:effectLst>
                  <a:outerShdw blurRad="38100" dist="38100" dir="2700000" algn="tl">
                    <a:srgbClr val="000000">
                      <a:alpha val="43137"/>
                    </a:srgbClr>
                  </a:outerShdw>
                </a:effectLst>
              </a:rPr>
              <a:t>. </a:t>
            </a:r>
            <a:r>
              <a:rPr lang="en-US" sz="2400" b="1" dirty="0" smtClean="0">
                <a:solidFill>
                  <a:srgbClr val="1AB39F"/>
                </a:solidFill>
                <a:effectLst>
                  <a:outerShdw blurRad="38100" dist="38100" dir="2700000" algn="tl">
                    <a:srgbClr val="000000">
                      <a:alpha val="43137"/>
                    </a:srgbClr>
                  </a:outerShdw>
                </a:effectLst>
              </a:rPr>
              <a:t>Heart &amp; skeletal muscle inflammation (HSMI), piscine </a:t>
            </a:r>
            <a:r>
              <a:rPr lang="en-US" sz="2400" b="1" dirty="0" err="1" smtClean="0">
                <a:solidFill>
                  <a:srgbClr val="1AB39F"/>
                </a:solidFill>
                <a:effectLst>
                  <a:outerShdw blurRad="38100" dist="38100" dir="2700000" algn="tl">
                    <a:srgbClr val="000000">
                      <a:alpha val="43137"/>
                    </a:srgbClr>
                  </a:outerShdw>
                </a:effectLst>
              </a:rPr>
              <a:t>reovirus</a:t>
            </a:r>
            <a:r>
              <a:rPr lang="en-US" sz="2400" b="1" dirty="0" smtClean="0">
                <a:solidFill>
                  <a:srgbClr val="1AB39F"/>
                </a:solidFill>
                <a:effectLst>
                  <a:outerShdw blurRad="38100" dist="38100" dir="2700000" algn="tl">
                    <a:srgbClr val="000000">
                      <a:alpha val="43137"/>
                    </a:srgbClr>
                  </a:outerShdw>
                </a:effectLst>
              </a:rPr>
              <a:t>  </a:t>
            </a:r>
            <a:endParaRPr lang="en-US" sz="2000" b="1" dirty="0" smtClean="0">
              <a:solidFill>
                <a:srgbClr val="1AB39F"/>
              </a:solidFill>
              <a:effectLst>
                <a:outerShdw blurRad="38100" dist="38100" dir="2700000" algn="tl">
                  <a:srgbClr val="000000">
                    <a:alpha val="43137"/>
                  </a:srgbClr>
                </a:outerShdw>
              </a:effectLst>
            </a:endParaRPr>
          </a:p>
          <a:p>
            <a:pPr marL="0" lvl="1" indent="-182880">
              <a:spcAft>
                <a:spcPts val="600"/>
              </a:spcAft>
              <a:buFont typeface="Arial" pitchFamily="34" charset="0"/>
              <a:buChar char="•"/>
            </a:pPr>
            <a:r>
              <a:rPr lang="en-US" sz="2000" dirty="0" smtClean="0"/>
              <a:t>In HSMI there are focal lesions in </a:t>
            </a:r>
            <a:r>
              <a:rPr lang="en-US" sz="2000" dirty="0" smtClean="0">
                <a:effectLst>
                  <a:outerShdw blurRad="38100" dist="38100" dir="2700000" algn="tl">
                    <a:srgbClr val="000000">
                      <a:alpha val="43137"/>
                    </a:srgbClr>
                  </a:outerShdw>
                </a:effectLst>
              </a:rPr>
              <a:t>heart &amp; skeletal muscles</a:t>
            </a:r>
            <a:r>
              <a:rPr lang="en-US" sz="2000" dirty="0" smtClean="0"/>
              <a:t>, particularly </a:t>
            </a:r>
            <a:r>
              <a:rPr lang="en-US" sz="2000" dirty="0" smtClean="0">
                <a:effectLst>
                  <a:outerShdw blurRad="38100" dist="38100" dir="2700000" algn="tl">
                    <a:srgbClr val="000000">
                      <a:alpha val="43137"/>
                    </a:srgbClr>
                  </a:outerShdw>
                </a:effectLst>
              </a:rPr>
              <a:t>red skeletal muscle.  </a:t>
            </a:r>
            <a:r>
              <a:rPr lang="en-US" sz="2000" dirty="0" smtClean="0"/>
              <a:t>There are no pancreas lesions . Morbidity is high, and mortality up to 20%. </a:t>
            </a:r>
          </a:p>
          <a:p>
            <a:pPr marL="0" lvl="1" indent="-182880">
              <a:spcAft>
                <a:spcPts val="600"/>
              </a:spcAft>
              <a:buFont typeface="Arial" pitchFamily="34" charset="0"/>
              <a:buChar char="•"/>
            </a:pPr>
            <a:r>
              <a:rPr lang="en-US" sz="2000" dirty="0" smtClean="0"/>
              <a:t>Macroscopically there is a </a:t>
            </a:r>
            <a:r>
              <a:rPr lang="en-US" sz="2000" dirty="0" smtClean="0">
                <a:effectLst>
                  <a:outerShdw blurRad="38100" dist="38100" dir="2700000" algn="tl">
                    <a:srgbClr val="000000">
                      <a:alpha val="43137"/>
                    </a:srgbClr>
                  </a:outerShdw>
                </a:effectLst>
              </a:rPr>
              <a:t>pale flabby heart </a:t>
            </a:r>
            <a:r>
              <a:rPr lang="en-US" sz="2000" dirty="0" smtClean="0"/>
              <a:t>with loose texture, pericardial </a:t>
            </a:r>
            <a:r>
              <a:rPr lang="en-US" sz="2000" dirty="0" err="1" smtClean="0"/>
              <a:t>haemorrhage</a:t>
            </a:r>
            <a:r>
              <a:rPr lang="en-US" sz="2000" dirty="0" smtClean="0"/>
              <a:t>, </a:t>
            </a:r>
            <a:r>
              <a:rPr lang="en-US" sz="2000" dirty="0" err="1" smtClean="0"/>
              <a:t>ascites</a:t>
            </a:r>
            <a:r>
              <a:rPr lang="en-US" sz="2000" dirty="0" smtClean="0"/>
              <a:t>. Liver may be pale, jaundiced or blood filled. There may be </a:t>
            </a:r>
            <a:r>
              <a:rPr lang="en-US" sz="2000" dirty="0" err="1" smtClean="0"/>
              <a:t>spenomegaly</a:t>
            </a:r>
            <a:r>
              <a:rPr lang="en-US" sz="2000" dirty="0" smtClean="0"/>
              <a:t> &amp; </a:t>
            </a:r>
            <a:r>
              <a:rPr lang="en-US" sz="2000" dirty="0" err="1" smtClean="0"/>
              <a:t>petechiae</a:t>
            </a:r>
            <a:r>
              <a:rPr lang="en-US" sz="2000" dirty="0" smtClean="0"/>
              <a:t> in adipose tissues. </a:t>
            </a:r>
            <a:r>
              <a:rPr lang="en-US" sz="2000" dirty="0" err="1" smtClean="0"/>
              <a:t>Haematocrit</a:t>
            </a:r>
            <a:r>
              <a:rPr lang="en-US" sz="2000" dirty="0" smtClean="0"/>
              <a:t> is usually normal. </a:t>
            </a:r>
          </a:p>
          <a:p>
            <a:pPr marL="0" lvl="1" indent="-182880">
              <a:spcAft>
                <a:spcPts val="600"/>
              </a:spcAft>
              <a:buFont typeface="Arial" pitchFamily="34" charset="0"/>
              <a:buChar char="•"/>
            </a:pPr>
            <a:r>
              <a:rPr lang="pt-BR" sz="2000" dirty="0" smtClean="0"/>
              <a:t>As well as Norway, HSMI has been seen in Scotland (</a:t>
            </a:r>
            <a:r>
              <a:rPr lang="en-US" sz="2000" dirty="0" smtClean="0"/>
              <a:t>though some of the initial reports in Scotland were possibly confused with pancreas disease </a:t>
            </a:r>
            <a:r>
              <a:rPr lang="en-US" sz="2000" i="1" dirty="0" smtClean="0"/>
              <a:t>Alphavirus</a:t>
            </a:r>
            <a:r>
              <a:rPr lang="en-US" sz="2000" dirty="0" smtClean="0"/>
              <a:t> infection), and in Chile, with </a:t>
            </a:r>
            <a:r>
              <a:rPr lang="pt-BR" sz="2000" dirty="0" smtClean="0"/>
              <a:t>recent unconfirmed reports in Canada.  </a:t>
            </a:r>
          </a:p>
          <a:p>
            <a:pPr marL="0" lvl="1" indent="-182880">
              <a:spcAft>
                <a:spcPts val="600"/>
              </a:spcAft>
              <a:buFont typeface="Arial" pitchFamily="34" charset="0"/>
              <a:buChar char="•"/>
            </a:pPr>
            <a:r>
              <a:rPr lang="pt-BR" sz="2000" dirty="0" smtClean="0"/>
              <a:t>In Norway the virus can be found in other species (</a:t>
            </a:r>
            <a:r>
              <a:rPr lang="en-US" sz="2000" dirty="0" smtClean="0"/>
              <a:t>Atlantic herring, mackerel and smelt), (</a:t>
            </a:r>
            <a:r>
              <a:rPr lang="en-US" sz="2000" dirty="0" err="1" smtClean="0"/>
              <a:t>Biering</a:t>
            </a:r>
            <a:r>
              <a:rPr lang="en-US" sz="2000" dirty="0" smtClean="0"/>
              <a:t> &amp; </a:t>
            </a:r>
            <a:r>
              <a:rPr lang="en-US" sz="2000" dirty="0" err="1" smtClean="0"/>
              <a:t>Garseth</a:t>
            </a:r>
            <a:r>
              <a:rPr lang="en-US" sz="2000" dirty="0" smtClean="0"/>
              <a:t>, 2012). </a:t>
            </a:r>
            <a:r>
              <a:rPr lang="pt-BR" sz="2000" dirty="0" smtClean="0"/>
              <a:t> </a:t>
            </a:r>
            <a:endParaRPr lang="en-US" sz="2000" dirty="0" smtClean="0"/>
          </a:p>
          <a:p>
            <a:pPr marL="0" lvl="1" indent="-182880">
              <a:spcAft>
                <a:spcPts val="600"/>
              </a:spcAft>
            </a:pPr>
            <a:endParaRPr lang="en-US" sz="2000"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839200" cy="1200329"/>
          </a:xfrm>
          <a:prstGeom prst="rect">
            <a:avLst/>
          </a:prstGeom>
          <a:noFill/>
        </p:spPr>
        <p:txBody>
          <a:bodyPr wrap="square" rtlCol="0">
            <a:spAutoFit/>
          </a:bodyPr>
          <a:lstStyle/>
          <a:p>
            <a:pPr marL="0" lvl="1" indent="-182880">
              <a:spcAft>
                <a:spcPts val="600"/>
              </a:spcAft>
            </a:pPr>
            <a:r>
              <a:rPr lang="en-US" dirty="0" smtClean="0">
                <a:effectLst>
                  <a:outerShdw blurRad="38100" dist="38100" dir="2700000" algn="tl">
                    <a:srgbClr val="000000">
                      <a:alpha val="43137"/>
                    </a:srgbClr>
                  </a:outerShdw>
                </a:effectLst>
              </a:rPr>
              <a:t>HSMI </a:t>
            </a:r>
            <a:r>
              <a:rPr lang="en-US" i="1" dirty="0" smtClean="0">
                <a:effectLst>
                  <a:outerShdw blurRad="38100" dist="38100" dir="2700000" algn="tl">
                    <a:srgbClr val="000000">
                      <a:alpha val="43137"/>
                    </a:srgbClr>
                  </a:outerShdw>
                </a:effectLst>
              </a:rPr>
              <a:t>continued:</a:t>
            </a:r>
            <a:r>
              <a:rPr lang="en-US" dirty="0" smtClean="0">
                <a:effectLst>
                  <a:outerShdw blurRad="38100" dist="38100" dir="2700000" algn="tl">
                    <a:srgbClr val="000000">
                      <a:alpha val="43137"/>
                    </a:srgbClr>
                  </a:outerShdw>
                </a:effectLst>
              </a:rPr>
              <a:t> </a:t>
            </a:r>
            <a:r>
              <a:rPr lang="en-US" dirty="0" smtClean="0"/>
              <a:t>The main lesions of HSMI are necrosis of muscle </a:t>
            </a:r>
            <a:r>
              <a:rPr lang="en-US" dirty="0" err="1" smtClean="0"/>
              <a:t>fibres</a:t>
            </a:r>
            <a:r>
              <a:rPr lang="en-US" dirty="0" smtClean="0"/>
              <a:t> and a </a:t>
            </a:r>
            <a:r>
              <a:rPr lang="en-US" dirty="0" smtClean="0">
                <a:effectLst>
                  <a:outerShdw blurRad="38100" dist="38100" dir="2700000" algn="tl">
                    <a:srgbClr val="000000">
                      <a:alpha val="43137"/>
                    </a:srgbClr>
                  </a:outerShdw>
                </a:effectLst>
              </a:rPr>
              <a:t>massive inflammatory response </a:t>
            </a:r>
            <a:r>
              <a:rPr lang="en-US" dirty="0" smtClean="0"/>
              <a:t>(mainly mononuclear) involving, in the heart, </a:t>
            </a:r>
            <a:r>
              <a:rPr lang="en-US" dirty="0" smtClean="0">
                <a:effectLst>
                  <a:outerShdw blurRad="38100" dist="38100" dir="2700000" algn="tl">
                    <a:srgbClr val="000000">
                      <a:alpha val="43137"/>
                    </a:srgbClr>
                  </a:outerShdw>
                </a:effectLst>
              </a:rPr>
              <a:t>both compact and spongy layers of the ventricle</a:t>
            </a:r>
            <a:r>
              <a:rPr lang="en-US" dirty="0" smtClean="0"/>
              <a:t>. Earliest changes were inflammatory cells lining vessels of the compact layer and </a:t>
            </a:r>
            <a:r>
              <a:rPr lang="en-US" dirty="0" err="1" smtClean="0"/>
              <a:t>endocardium</a:t>
            </a:r>
            <a:r>
              <a:rPr lang="en-US" dirty="0" smtClean="0"/>
              <a:t>. An extensive </a:t>
            </a:r>
            <a:r>
              <a:rPr lang="en-US" dirty="0" err="1" smtClean="0"/>
              <a:t>epicarditis</a:t>
            </a:r>
            <a:r>
              <a:rPr lang="en-US" dirty="0" smtClean="0"/>
              <a:t> is often present (lower right).  </a:t>
            </a:r>
          </a:p>
        </p:txBody>
      </p:sp>
      <p:pic>
        <p:nvPicPr>
          <p:cNvPr id="3" name="Picture 2" descr="HSMI epicarditis and cardiomyopathy-HRs.jpg"/>
          <p:cNvPicPr>
            <a:picLocks noGrp="1" noChangeAspect="1"/>
          </p:cNvPicPr>
          <p:nvPr isPhoto="1"/>
        </p:nvPicPr>
        <p:blipFill>
          <a:blip r:embed="rId2" cstate="screen">
            <a:lum/>
          </a:blip>
          <a:stretch>
            <a:fillRect/>
          </a:stretch>
        </p:blipFill>
        <p:spPr>
          <a:xfrm>
            <a:off x="1" y="1161241"/>
            <a:ext cx="9099598" cy="5696759"/>
          </a:xfrm>
          <a:prstGeom prst="rect">
            <a:avLst/>
          </a:prstGeom>
          <a:noFill/>
          <a:ln>
            <a:noFill/>
          </a:ln>
        </p:spPr>
      </p:pic>
      <p:pic>
        <p:nvPicPr>
          <p:cNvPr id="4" name="Picture 3" descr="HSMI red skeletal muscle 2-HRs.jpg"/>
          <p:cNvPicPr>
            <a:picLocks noGrp="1" noChangeAspect="1"/>
          </p:cNvPicPr>
          <p:nvPr isPhoto="1"/>
        </p:nvPicPr>
        <p:blipFill>
          <a:blip r:embed="rId3" cstate="screen">
            <a:lum/>
          </a:blip>
          <a:stretch>
            <a:fillRect/>
          </a:stretch>
        </p:blipFill>
        <p:spPr>
          <a:xfrm>
            <a:off x="323528" y="1340768"/>
            <a:ext cx="8611964" cy="5391478"/>
          </a:xfrm>
          <a:prstGeom prst="rect">
            <a:avLst/>
          </a:prstGeom>
          <a:noFill/>
          <a:ln>
            <a:solidFill>
              <a:schemeClr val="tx1"/>
            </a:solidFill>
          </a:ln>
        </p:spPr>
      </p:pic>
      <p:sp>
        <p:nvSpPr>
          <p:cNvPr id="5" name="TextBox 4"/>
          <p:cNvSpPr txBox="1"/>
          <p:nvPr/>
        </p:nvSpPr>
        <p:spPr>
          <a:xfrm>
            <a:off x="467544" y="1412776"/>
            <a:ext cx="8280920" cy="369332"/>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pPr lvl="0"/>
            <a:r>
              <a:rPr lang="en-AU" dirty="0" smtClean="0"/>
              <a:t>HSMI lesions in skeletal muscle.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9144000" cy="2277547"/>
          </a:xfrm>
          <a:prstGeom prst="rect">
            <a:avLst/>
          </a:prstGeom>
          <a:noFill/>
        </p:spPr>
        <p:txBody>
          <a:bodyPr wrap="square" rtlCol="0">
            <a:spAutoFit/>
          </a:bodyPr>
          <a:lstStyle/>
          <a:p>
            <a:pPr indent="-182880">
              <a:spcBef>
                <a:spcPts val="600"/>
              </a:spcBef>
            </a:pPr>
            <a:r>
              <a:rPr lang="en-AU" sz="2400" b="1" dirty="0" smtClean="0">
                <a:solidFill>
                  <a:srgbClr val="1AB39F"/>
                </a:solidFill>
                <a:effectLst>
                  <a:outerShdw blurRad="38100" dist="38100" dir="2700000" algn="tl">
                    <a:srgbClr val="000000">
                      <a:alpha val="43137"/>
                    </a:srgbClr>
                  </a:outerShdw>
                </a:effectLst>
              </a:rPr>
              <a:t>3. </a:t>
            </a:r>
            <a:r>
              <a:rPr lang="en-US" sz="2400" b="1" dirty="0" err="1" smtClean="0">
                <a:solidFill>
                  <a:srgbClr val="1AB39F"/>
                </a:solidFill>
                <a:effectLst>
                  <a:outerShdw blurRad="38100" dist="38100" dir="2700000" algn="tl">
                    <a:srgbClr val="000000">
                      <a:alpha val="43137"/>
                    </a:srgbClr>
                  </a:outerShdw>
                </a:effectLst>
              </a:rPr>
              <a:t>Cardiomyopathy</a:t>
            </a:r>
            <a:r>
              <a:rPr lang="en-US" sz="2400" b="1" dirty="0" smtClean="0">
                <a:solidFill>
                  <a:srgbClr val="1AB39F"/>
                </a:solidFill>
                <a:effectLst>
                  <a:outerShdw blurRad="38100" dist="38100" dir="2700000" algn="tl">
                    <a:srgbClr val="000000">
                      <a:alpha val="43137"/>
                    </a:srgbClr>
                  </a:outerShdw>
                </a:effectLst>
              </a:rPr>
              <a:t> syndrome (CMS),  infection with PMCV, </a:t>
            </a:r>
            <a:r>
              <a:rPr lang="en-US" sz="2400" b="1" dirty="0" err="1" smtClean="0">
                <a:solidFill>
                  <a:srgbClr val="1AB39F"/>
                </a:solidFill>
                <a:effectLst>
                  <a:outerShdw blurRad="38100" dist="38100" dir="2700000" algn="tl">
                    <a:srgbClr val="000000">
                      <a:alpha val="43137"/>
                    </a:srgbClr>
                  </a:outerShdw>
                </a:effectLst>
              </a:rPr>
              <a:t>Totiviridae</a:t>
            </a:r>
            <a:r>
              <a:rPr lang="en-US" sz="2400" b="1" dirty="0" smtClean="0">
                <a:solidFill>
                  <a:srgbClr val="1AB39F"/>
                </a:solidFill>
              </a:rPr>
              <a:t> </a:t>
            </a:r>
          </a:p>
          <a:p>
            <a:pPr indent="-182880">
              <a:spcBef>
                <a:spcPts val="600"/>
              </a:spcBef>
            </a:pPr>
            <a:r>
              <a:rPr lang="en-US" dirty="0" err="1" smtClean="0"/>
              <a:t>Cardiomyopathy</a:t>
            </a:r>
            <a:r>
              <a:rPr lang="en-US" dirty="0" smtClean="0"/>
              <a:t> syndrome (CMS) is  characterized by a necrotizing </a:t>
            </a:r>
            <a:r>
              <a:rPr lang="en-US" dirty="0" err="1" smtClean="0"/>
              <a:t>myocarditis</a:t>
            </a:r>
            <a:r>
              <a:rPr lang="en-US" dirty="0" smtClean="0"/>
              <a:t> involving the </a:t>
            </a:r>
            <a:r>
              <a:rPr lang="en-US" dirty="0" smtClean="0">
                <a:effectLst>
                  <a:outerShdw blurRad="38100" dist="38100" dir="2700000" algn="tl">
                    <a:srgbClr val="000000">
                      <a:alpha val="43137"/>
                    </a:srgbClr>
                  </a:outerShdw>
                </a:effectLst>
              </a:rPr>
              <a:t>atrium </a:t>
            </a:r>
            <a:r>
              <a:rPr lang="en-US" dirty="0" smtClean="0"/>
              <a:t>(first photo)</a:t>
            </a:r>
            <a:r>
              <a:rPr lang="en-US" dirty="0" smtClean="0">
                <a:effectLst>
                  <a:outerShdw blurRad="38100" dist="38100" dir="2700000" algn="tl">
                    <a:srgbClr val="000000">
                      <a:alpha val="43137"/>
                    </a:srgbClr>
                  </a:outerShdw>
                </a:effectLst>
              </a:rPr>
              <a:t> </a:t>
            </a:r>
            <a:r>
              <a:rPr lang="en-US" b="1" dirty="0" smtClean="0"/>
              <a:t>and </a:t>
            </a:r>
            <a:r>
              <a:rPr lang="en-US" dirty="0" smtClean="0">
                <a:effectLst>
                  <a:outerShdw blurRad="38100" dist="38100" dir="2700000" algn="tl">
                    <a:srgbClr val="000000">
                      <a:alpha val="43137"/>
                    </a:srgbClr>
                  </a:outerShdw>
                </a:effectLst>
              </a:rPr>
              <a:t>the </a:t>
            </a:r>
            <a:r>
              <a:rPr lang="en-US" dirty="0" err="1" smtClean="0">
                <a:effectLst>
                  <a:outerShdw blurRad="38100" dist="38100" dir="2700000" algn="tl">
                    <a:srgbClr val="000000">
                      <a:alpha val="43137"/>
                    </a:srgbClr>
                  </a:outerShdw>
                </a:effectLst>
              </a:rPr>
              <a:t>spongious</a:t>
            </a:r>
            <a:r>
              <a:rPr lang="en-US" dirty="0" smtClean="0">
                <a:effectLst>
                  <a:outerShdw blurRad="38100" dist="38100" dir="2700000" algn="tl">
                    <a:srgbClr val="000000">
                      <a:alpha val="43137"/>
                    </a:srgbClr>
                  </a:outerShdw>
                </a:effectLst>
              </a:rPr>
              <a:t> part of the ventricle</a:t>
            </a:r>
            <a:r>
              <a:rPr lang="en-US" dirty="0" smtClean="0"/>
              <a:t> (second photo) following massive focal mononuclear cell infiltration.  </a:t>
            </a:r>
            <a:r>
              <a:rPr lang="en-US" dirty="0" smtClean="0">
                <a:effectLst>
                  <a:outerShdw blurRad="38100" dist="38100" dir="2700000" algn="tl">
                    <a:srgbClr val="000000">
                      <a:alpha val="43137"/>
                    </a:srgbClr>
                  </a:outerShdw>
                </a:effectLst>
              </a:rPr>
              <a:t>Skeletal muscle is not affected</a:t>
            </a:r>
            <a:r>
              <a:rPr lang="en-US" dirty="0" smtClean="0"/>
              <a:t>. </a:t>
            </a:r>
          </a:p>
          <a:p>
            <a:pPr indent="-182880">
              <a:spcBef>
                <a:spcPts val="600"/>
              </a:spcBef>
              <a:buFont typeface="Calibri" pitchFamily="34" charset="0"/>
              <a:buChar char="●"/>
            </a:pPr>
            <a:endParaRPr lang="en-US" dirty="0" smtClean="0"/>
          </a:p>
          <a:p>
            <a:pPr indent="-182880">
              <a:buFont typeface="Calibri" pitchFamily="34" charset="0"/>
              <a:buChar char="●"/>
            </a:pPr>
            <a:endParaRPr lang="en-US" dirty="0" smtClean="0"/>
          </a:p>
          <a:p>
            <a:pPr indent="-182880">
              <a:buFont typeface="Calibri" pitchFamily="34" charset="0"/>
              <a:buChar char="●"/>
            </a:pPr>
            <a:endParaRPr lang="en-US" dirty="0"/>
          </a:p>
        </p:txBody>
      </p:sp>
      <p:pic>
        <p:nvPicPr>
          <p:cNvPr id="3" name="Picture 2" descr="CNV000004HRs.jpg"/>
          <p:cNvPicPr>
            <a:picLocks noGrp="1" noChangeAspect="1"/>
          </p:cNvPicPr>
          <p:nvPr isPhoto="1"/>
        </p:nvPicPr>
        <p:blipFill>
          <a:blip r:embed="rId2" cstate="screen">
            <a:lum/>
          </a:blip>
          <a:stretch>
            <a:fillRect/>
          </a:stretch>
        </p:blipFill>
        <p:spPr>
          <a:xfrm>
            <a:off x="539552" y="1340768"/>
            <a:ext cx="8064896" cy="5419422"/>
          </a:xfrm>
          <a:prstGeom prst="rect">
            <a:avLst/>
          </a:prstGeom>
          <a:noFill/>
          <a:ln>
            <a:noFill/>
          </a:ln>
        </p:spPr>
      </p:pic>
      <p:pic>
        <p:nvPicPr>
          <p:cNvPr id="4" name="Picture 3" descr="P2110418-HRs.jpg"/>
          <p:cNvPicPr>
            <a:picLocks noGrp="1" noChangeAspect="1"/>
          </p:cNvPicPr>
          <p:nvPr isPhoto="1"/>
        </p:nvPicPr>
        <p:blipFill>
          <a:blip r:embed="rId3" cstate="screen">
            <a:lum/>
          </a:blip>
          <a:stretch>
            <a:fillRect/>
          </a:stretch>
        </p:blipFill>
        <p:spPr>
          <a:xfrm>
            <a:off x="1115616" y="1484784"/>
            <a:ext cx="6912768" cy="5185009"/>
          </a:xfrm>
          <a:prstGeom prst="rect">
            <a:avLst/>
          </a:prstGeom>
          <a:noFill/>
          <a:ln>
            <a:solidFill>
              <a:schemeClr val="tx1">
                <a:lumMod val="65000"/>
                <a:lumOff val="35000"/>
              </a:schemeClr>
            </a:solidFill>
          </a:ln>
        </p:spPr>
      </p:pic>
      <p:sp>
        <p:nvSpPr>
          <p:cNvPr id="5" name="TextBox 4"/>
          <p:cNvSpPr txBox="1"/>
          <p:nvPr/>
        </p:nvSpPr>
        <p:spPr>
          <a:xfrm>
            <a:off x="1115616" y="1844824"/>
            <a:ext cx="6912768" cy="1200329"/>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US" dirty="0" smtClean="0"/>
              <a:t>Though typical histological changes can be reproduced experimentally within 6 weeks,  the disease may develop over several months before reaching the clinical phase at ~ 14-18 months after transfer to sea (typically second summer at sea close to harvest &amp; in brood stock). </a:t>
            </a:r>
            <a:r>
              <a:rPr lang="en-AU" dirty="0"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9512" y="1"/>
            <a:ext cx="8856984" cy="5478423"/>
          </a:xfrm>
          <a:prstGeom prst="rect">
            <a:avLst/>
          </a:prstGeom>
          <a:noFill/>
        </p:spPr>
        <p:txBody>
          <a:bodyPr wrap="square" rtlCol="0">
            <a:spAutoFit/>
          </a:bodyPr>
          <a:lstStyle/>
          <a:p>
            <a:pPr indent="-182880">
              <a:spcBef>
                <a:spcPts val="600"/>
              </a:spcBef>
            </a:pPr>
            <a:r>
              <a:rPr lang="en-US" sz="2000" dirty="0" err="1" smtClean="0">
                <a:effectLst>
                  <a:outerShdw blurRad="38100" dist="38100" dir="2700000" algn="tl">
                    <a:srgbClr val="000000">
                      <a:alpha val="43137"/>
                    </a:srgbClr>
                  </a:outerShdw>
                </a:effectLst>
              </a:rPr>
              <a:t>Cardiomyopathy</a:t>
            </a:r>
            <a:r>
              <a:rPr lang="en-US" sz="2000" dirty="0" smtClean="0">
                <a:effectLst>
                  <a:outerShdw blurRad="38100" dist="38100" dir="2700000" algn="tl">
                    <a:srgbClr val="000000">
                      <a:alpha val="43137"/>
                    </a:srgbClr>
                  </a:outerShdw>
                </a:effectLst>
              </a:rPr>
              <a:t> syndrome (CMS) </a:t>
            </a:r>
            <a:r>
              <a:rPr lang="en-US" sz="2000" i="1" dirty="0" smtClean="0">
                <a:effectLst>
                  <a:outerShdw blurRad="38100" dist="38100" dir="2700000" algn="tl">
                    <a:srgbClr val="000000">
                      <a:alpha val="43137"/>
                    </a:srgbClr>
                  </a:outerShdw>
                </a:effectLst>
              </a:rPr>
              <a:t>continued</a:t>
            </a:r>
            <a:r>
              <a:rPr lang="en-US" sz="2000" dirty="0" smtClean="0">
                <a:effectLst>
                  <a:outerShdw blurRad="38100" dist="38100" dir="2700000" algn="tl">
                    <a:srgbClr val="000000">
                      <a:alpha val="43137"/>
                    </a:srgbClr>
                  </a:outerShdw>
                </a:effectLst>
              </a:rPr>
              <a:t>:  </a:t>
            </a:r>
          </a:p>
          <a:p>
            <a:pPr indent="-182880">
              <a:spcBef>
                <a:spcPts val="600"/>
              </a:spcBef>
            </a:pPr>
            <a:r>
              <a:rPr lang="en-US" sz="2000" dirty="0" smtClean="0">
                <a:effectLst>
                  <a:outerShdw blurRad="38100" dist="38100" dir="2700000" algn="tl">
                    <a:srgbClr val="000000">
                      <a:alpha val="43137"/>
                    </a:srgbClr>
                  </a:outerShdw>
                </a:effectLst>
              </a:rPr>
              <a:t>Gross lesions &amp; clinical signs </a:t>
            </a:r>
            <a:r>
              <a:rPr lang="en-US" sz="2000" dirty="0" smtClean="0"/>
              <a:t>reflects chronic heart failure, often resulting in </a:t>
            </a:r>
            <a:r>
              <a:rPr lang="en-US" sz="2000" dirty="0" err="1" smtClean="0"/>
              <a:t>petechia</a:t>
            </a:r>
            <a:r>
              <a:rPr lang="en-US" sz="2000" dirty="0" smtClean="0"/>
              <a:t> &amp; multifocal liver necrosis. Generalized signs of disease such as skin congestion &amp; </a:t>
            </a:r>
            <a:r>
              <a:rPr lang="en-US" sz="2000" dirty="0" err="1" smtClean="0"/>
              <a:t>oedema</a:t>
            </a:r>
            <a:r>
              <a:rPr lang="en-US" sz="2000" dirty="0" smtClean="0"/>
              <a:t>, &amp; occasionally </a:t>
            </a:r>
            <a:r>
              <a:rPr lang="en-US" sz="2000" dirty="0" err="1" smtClean="0"/>
              <a:t>exopthalmia</a:t>
            </a:r>
            <a:r>
              <a:rPr lang="en-US" sz="2000" dirty="0" smtClean="0"/>
              <a:t>, may be present (Rodger et al, 2013). </a:t>
            </a:r>
          </a:p>
          <a:p>
            <a:pPr indent="-182880">
              <a:spcBef>
                <a:spcPts val="600"/>
              </a:spcBef>
            </a:pPr>
            <a:r>
              <a:rPr lang="en-US" sz="2000" dirty="0" smtClean="0"/>
              <a:t>Affected fish may die suddenly without prior clinical signs, with blood in the pericardial sac (cardiac </a:t>
            </a:r>
            <a:r>
              <a:rPr lang="en-US" sz="2000" dirty="0" err="1" smtClean="0"/>
              <a:t>tamponade</a:t>
            </a:r>
            <a:r>
              <a:rPr lang="en-US" sz="2000" smtClean="0"/>
              <a:t>), &amp; </a:t>
            </a:r>
            <a:r>
              <a:rPr lang="en-US" sz="2000" dirty="0" smtClean="0"/>
              <a:t>moderate to pronounced </a:t>
            </a:r>
            <a:r>
              <a:rPr lang="en-US" sz="2000" dirty="0" err="1" smtClean="0"/>
              <a:t>ascites</a:t>
            </a:r>
            <a:r>
              <a:rPr lang="en-US" sz="2000" dirty="0" smtClean="0"/>
              <a:t>. </a:t>
            </a:r>
          </a:p>
          <a:p>
            <a:pPr indent="-182880">
              <a:spcBef>
                <a:spcPts val="600"/>
              </a:spcBef>
            </a:pPr>
            <a:r>
              <a:rPr lang="en-US" sz="2000" dirty="0" smtClean="0">
                <a:effectLst>
                  <a:outerShdw blurRad="38100" dist="38100" dir="2700000" algn="tl">
                    <a:srgbClr val="000000">
                      <a:alpha val="43137"/>
                    </a:srgbClr>
                  </a:outerShdw>
                </a:effectLst>
              </a:rPr>
              <a:t>The virus (PMCV, </a:t>
            </a:r>
            <a:r>
              <a:rPr lang="en-US" sz="2000" dirty="0" err="1" smtClean="0">
                <a:effectLst>
                  <a:outerShdw blurRad="38100" dist="38100" dir="2700000" algn="tl">
                    <a:srgbClr val="000000">
                      <a:alpha val="43137"/>
                    </a:srgbClr>
                  </a:outerShdw>
                </a:effectLst>
              </a:rPr>
              <a:t>Totivirus</a:t>
            </a:r>
            <a:r>
              <a:rPr lang="en-US" sz="2000" dirty="0" smtClean="0">
                <a:effectLst>
                  <a:outerShdw blurRad="38100" dist="38100" dir="2700000" algn="tl">
                    <a:srgbClr val="000000">
                      <a:alpha val="43137"/>
                    </a:srgbClr>
                  </a:outerShdw>
                </a:effectLst>
              </a:rPr>
              <a:t>, double stranded RNA) </a:t>
            </a:r>
            <a:r>
              <a:rPr lang="en-US" sz="2000" dirty="0" smtClean="0"/>
              <a:t>is present almost exclusively in myocardial lesions, and persists, testing positive at 33 weeks post challenge. This is despite the massive leukocyte infiltrate that included T &amp; B lymphocytes and macrophages.</a:t>
            </a:r>
          </a:p>
          <a:p>
            <a:pPr indent="-182880">
              <a:spcBef>
                <a:spcPts val="600"/>
              </a:spcBef>
            </a:pPr>
            <a:r>
              <a:rPr lang="en-US" sz="2000" dirty="0" smtClean="0"/>
              <a:t>The virus has also been reported in wild migrating Atlantic salmon. </a:t>
            </a:r>
          </a:p>
          <a:p>
            <a:pPr indent="-182880">
              <a:spcBef>
                <a:spcPts val="600"/>
              </a:spcBef>
            </a:pPr>
            <a:endParaRPr lang="en-US" sz="2000" dirty="0" smtClean="0"/>
          </a:p>
          <a:p>
            <a:pPr indent="-182880">
              <a:spcBef>
                <a:spcPts val="600"/>
              </a:spcBef>
            </a:pPr>
            <a:endParaRPr lang="en-US" sz="2000" dirty="0" smtClean="0"/>
          </a:p>
          <a:p>
            <a:pPr indent="-182880">
              <a:buFont typeface="Calibri" pitchFamily="34" charset="0"/>
              <a:buChar char="●"/>
            </a:pPr>
            <a:endParaRPr lang="en-US" sz="2000" dirty="0" smtClean="0"/>
          </a:p>
          <a:p>
            <a:pPr indent="-182880">
              <a:buFont typeface="Calibri" pitchFamily="34" charset="0"/>
              <a:buChar char="●"/>
            </a:pPr>
            <a:endParaRPr lang="en-US" sz="2000" dirty="0"/>
          </a:p>
        </p:txBody>
      </p:sp>
      <p:sp>
        <p:nvSpPr>
          <p:cNvPr id="5" name="TextBox 4"/>
          <p:cNvSpPr txBox="1"/>
          <p:nvPr/>
        </p:nvSpPr>
        <p:spPr>
          <a:xfrm>
            <a:off x="5220072" y="2708920"/>
            <a:ext cx="184731"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
            <a:ext cx="9144000" cy="1077218"/>
          </a:xfrm>
          <a:prstGeom prst="rect">
            <a:avLst/>
          </a:prstGeom>
          <a:solidFill>
            <a:schemeClr val="bg1"/>
          </a:solidFill>
        </p:spPr>
        <p:txBody>
          <a:bodyPr wrap="square" rtlCol="0">
            <a:spAutoFit/>
          </a:bodyPr>
          <a:lstStyle/>
          <a:p>
            <a:pPr lvl="0"/>
            <a:r>
              <a:rPr lang="en-AU" sz="2800" b="1" dirty="0" smtClean="0">
                <a:solidFill>
                  <a:srgbClr val="00B0F0"/>
                </a:solidFill>
                <a:effectLst>
                  <a:outerShdw blurRad="38100" dist="38100" dir="2700000" algn="tl">
                    <a:srgbClr val="000000">
                      <a:alpha val="43137"/>
                    </a:srgbClr>
                  </a:outerShdw>
                </a:effectLst>
              </a:rPr>
              <a:t>BACTERIAL INFECTIONS OF HEART</a:t>
            </a:r>
            <a:r>
              <a:rPr lang="en-AU" sz="2800" b="1" dirty="0" smtClean="0">
                <a:solidFill>
                  <a:schemeClr val="bg2">
                    <a:lumMod val="75000"/>
                  </a:schemeClr>
                </a:solidFill>
                <a:effectLst>
                  <a:outerShdw blurRad="38100" dist="38100" dir="2700000" algn="tl">
                    <a:srgbClr val="000000">
                      <a:alpha val="43137"/>
                    </a:srgbClr>
                  </a:outerShdw>
                </a:effectLst>
              </a:rPr>
              <a:t>. </a:t>
            </a:r>
          </a:p>
          <a:p>
            <a:pPr lvl="0"/>
            <a:r>
              <a:rPr lang="en-AU" sz="2400" b="1" dirty="0" smtClean="0">
                <a:solidFill>
                  <a:srgbClr val="1AB39F"/>
                </a:solidFill>
                <a:effectLst>
                  <a:outerShdw blurRad="38100" dist="38100" dir="2700000" algn="tl">
                    <a:srgbClr val="000000">
                      <a:alpha val="43137"/>
                    </a:srgbClr>
                  </a:outerShdw>
                </a:effectLst>
              </a:rPr>
              <a:t>Example 1.</a:t>
            </a:r>
            <a:r>
              <a:rPr lang="en-AU" sz="2800" b="1" dirty="0" smtClean="0">
                <a:solidFill>
                  <a:srgbClr val="1AB39F"/>
                </a:solidFill>
                <a:effectLst>
                  <a:outerShdw blurRad="38100" dist="38100" dir="2700000" algn="tl">
                    <a:srgbClr val="000000">
                      <a:alpha val="43137"/>
                    </a:srgbClr>
                  </a:outerShdw>
                </a:effectLst>
              </a:rPr>
              <a:t> </a:t>
            </a:r>
            <a:r>
              <a:rPr lang="en-AU" sz="2400" b="1" dirty="0" smtClean="0">
                <a:solidFill>
                  <a:srgbClr val="1AB39F"/>
                </a:solidFill>
                <a:effectLst>
                  <a:outerShdw blurRad="38100" dist="38100" dir="2700000" algn="tl">
                    <a:srgbClr val="000000">
                      <a:alpha val="43137"/>
                    </a:srgbClr>
                  </a:outerShdw>
                </a:effectLst>
              </a:rPr>
              <a:t>Acute </a:t>
            </a:r>
            <a:r>
              <a:rPr lang="en-AU" sz="2400" b="1" i="1" dirty="0" err="1" smtClean="0">
                <a:solidFill>
                  <a:srgbClr val="1AB39F"/>
                </a:solidFill>
                <a:effectLst>
                  <a:outerShdw blurRad="38100" dist="38100" dir="2700000" algn="tl">
                    <a:srgbClr val="000000">
                      <a:alpha val="43137"/>
                    </a:srgbClr>
                  </a:outerShdw>
                </a:effectLst>
              </a:rPr>
              <a:t>Yersinia</a:t>
            </a:r>
            <a:r>
              <a:rPr lang="en-AU" sz="2400" b="1" i="1" dirty="0" smtClean="0">
                <a:solidFill>
                  <a:srgbClr val="1AB39F"/>
                </a:solidFill>
                <a:effectLst>
                  <a:outerShdw blurRad="38100" dist="38100" dir="2700000" algn="tl">
                    <a:srgbClr val="000000">
                      <a:alpha val="43137"/>
                    </a:srgbClr>
                  </a:outerShdw>
                </a:effectLst>
              </a:rPr>
              <a:t> </a:t>
            </a:r>
            <a:r>
              <a:rPr lang="en-AU" sz="2400" b="1" i="1" dirty="0" err="1" smtClean="0">
                <a:solidFill>
                  <a:srgbClr val="1AB39F"/>
                </a:solidFill>
                <a:effectLst>
                  <a:outerShdw blurRad="38100" dist="38100" dir="2700000" algn="tl">
                    <a:srgbClr val="000000">
                      <a:alpha val="43137"/>
                    </a:srgbClr>
                  </a:outerShdw>
                </a:effectLst>
              </a:rPr>
              <a:t>ruckeri</a:t>
            </a:r>
            <a:r>
              <a:rPr lang="en-AU" sz="2400" b="1" i="1" dirty="0" smtClean="0">
                <a:solidFill>
                  <a:srgbClr val="1AB39F"/>
                </a:solidFill>
                <a:effectLst>
                  <a:outerShdw blurRad="38100" dist="38100" dir="2700000" algn="tl">
                    <a:srgbClr val="000000">
                      <a:alpha val="43137"/>
                    </a:srgbClr>
                  </a:outerShdw>
                </a:effectLst>
              </a:rPr>
              <a:t> </a:t>
            </a:r>
            <a:r>
              <a:rPr lang="en-AU" sz="2400" b="1" dirty="0" smtClean="0">
                <a:solidFill>
                  <a:srgbClr val="1AB39F"/>
                </a:solidFill>
                <a:effectLst>
                  <a:outerShdw blurRad="38100" dist="38100" dir="2700000" algn="tl">
                    <a:srgbClr val="000000">
                      <a:alpha val="43137"/>
                    </a:srgbClr>
                  </a:outerShdw>
                </a:effectLst>
              </a:rPr>
              <a:t>septicaemia.  </a:t>
            </a:r>
            <a:r>
              <a:rPr lang="en-AU" sz="3600" b="1" dirty="0" smtClean="0">
                <a:solidFill>
                  <a:srgbClr val="1AB39F"/>
                </a:solidFill>
                <a:effectLst>
                  <a:outerShdw blurRad="38100" dist="38100" dir="2700000" algn="tl">
                    <a:srgbClr val="000000">
                      <a:alpha val="43137"/>
                    </a:srgbClr>
                  </a:outerShdw>
                </a:effectLst>
              </a:rPr>
              <a:t> </a:t>
            </a:r>
            <a:endParaRPr lang="en-AU" sz="3200" b="1" dirty="0">
              <a:solidFill>
                <a:srgbClr val="1AB39F"/>
              </a:solidFill>
              <a:effectLst>
                <a:outerShdw blurRad="38100" dist="38100" dir="2700000" algn="tl">
                  <a:srgbClr val="000000">
                    <a:alpha val="43137"/>
                  </a:srgbClr>
                </a:outerShdw>
              </a:effectLst>
            </a:endParaRPr>
          </a:p>
        </p:txBody>
      </p:sp>
      <p:pic>
        <p:nvPicPr>
          <p:cNvPr id="7" name="Picture 6" descr="Hrt-28 acuteYersn Sp&amp;Kx10-s.jpg"/>
          <p:cNvPicPr>
            <a:picLocks noGrp="1" noChangeAspect="1"/>
          </p:cNvPicPr>
          <p:nvPr isPhoto="1"/>
        </p:nvPicPr>
        <p:blipFill>
          <a:blip r:embed="rId2" cstate="screen">
            <a:lum bright="5000" contrast="5000"/>
          </a:blip>
          <a:stretch>
            <a:fillRect/>
          </a:stretch>
        </p:blipFill>
        <p:spPr>
          <a:xfrm>
            <a:off x="838200" y="1029918"/>
            <a:ext cx="7854414" cy="5828083"/>
          </a:xfrm>
          <a:prstGeom prst="rect">
            <a:avLst/>
          </a:prstGeom>
          <a:noFill/>
          <a:ln>
            <a:solidFill>
              <a:schemeClr val="accent2">
                <a:lumMod val="40000"/>
                <a:lumOff val="60000"/>
              </a:schemeClr>
            </a:solidFill>
          </a:ln>
        </p:spPr>
      </p:pic>
      <p:sp>
        <p:nvSpPr>
          <p:cNvPr id="10" name="TextBox 9"/>
          <p:cNvSpPr txBox="1"/>
          <p:nvPr/>
        </p:nvSpPr>
        <p:spPr>
          <a:xfrm>
            <a:off x="827584" y="4941168"/>
            <a:ext cx="7696200" cy="1323439"/>
          </a:xfrm>
          <a:prstGeom prst="rect">
            <a:avLst/>
          </a:prstGeom>
          <a:solidFill>
            <a:srgbClr val="FFFFFF">
              <a:alpha val="50196"/>
            </a:srgbClr>
          </a:solidFill>
        </p:spPr>
        <p:txBody>
          <a:bodyPr wrap="square" rtlCol="0">
            <a:spAutoFit/>
          </a:bodyPr>
          <a:lstStyle/>
          <a:p>
            <a:r>
              <a:rPr lang="en-AU" sz="2000" dirty="0" smtClean="0">
                <a:solidFill>
                  <a:prstClr val="black"/>
                </a:solidFill>
              </a:rPr>
              <a:t>Spleen and kidney of a </a:t>
            </a:r>
            <a:r>
              <a:rPr lang="en-AU" sz="2000" dirty="0" smtClean="0"/>
              <a:t>200g salmon with acute </a:t>
            </a:r>
            <a:r>
              <a:rPr lang="en-AU" sz="2000" i="1" dirty="0" smtClean="0"/>
              <a:t>Y. ruckeri </a:t>
            </a:r>
            <a:r>
              <a:rPr lang="en-AU" sz="2000" dirty="0" smtClean="0"/>
              <a:t>infection following transport stress. The </a:t>
            </a:r>
            <a:r>
              <a:rPr lang="en-AU" sz="2000" dirty="0" smtClean="0">
                <a:solidFill>
                  <a:prstClr val="black"/>
                </a:solidFill>
              </a:rPr>
              <a:t>depletion of spleen ellipsoids &amp; renal </a:t>
            </a:r>
            <a:r>
              <a:rPr lang="en-AU" sz="2000" dirty="0" err="1" smtClean="0">
                <a:solidFill>
                  <a:prstClr val="black"/>
                </a:solidFill>
              </a:rPr>
              <a:t>interstitia</a:t>
            </a:r>
            <a:r>
              <a:rPr lang="en-AU" sz="2000" dirty="0" smtClean="0">
                <a:solidFill>
                  <a:prstClr val="black"/>
                </a:solidFill>
              </a:rPr>
              <a:t>, and recruitment of macrophages to ellipsoid cuffs  are  typical of the acute responsive stage of the infection (see Parts 2 &amp; 5). </a:t>
            </a:r>
            <a:endParaRPr lang="en-AU" sz="2000" dirty="0">
              <a:solidFill>
                <a:srgbClr val="FF0000"/>
              </a:solidFill>
            </a:endParaRPr>
          </a:p>
        </p:txBody>
      </p:sp>
      <p:pic>
        <p:nvPicPr>
          <p:cNvPr id="8" name="Picture 7" descr="Hrt-28 acuteYersn atria vac-s.jpg"/>
          <p:cNvPicPr>
            <a:picLocks noGrp="1" noChangeAspect="1"/>
          </p:cNvPicPr>
          <p:nvPr isPhoto="1"/>
        </p:nvPicPr>
        <p:blipFill>
          <a:blip r:embed="rId3" cstate="screen">
            <a:lum bright="3000" contrast="14000"/>
          </a:blip>
          <a:stretch>
            <a:fillRect/>
          </a:stretch>
        </p:blipFill>
        <p:spPr>
          <a:xfrm>
            <a:off x="964106" y="1240737"/>
            <a:ext cx="7570294" cy="5617263"/>
          </a:xfrm>
          <a:prstGeom prst="rect">
            <a:avLst/>
          </a:prstGeom>
          <a:noFill/>
          <a:ln>
            <a:solidFill>
              <a:schemeClr val="bg1">
                <a:lumMod val="75000"/>
              </a:schemeClr>
            </a:solidFill>
          </a:ln>
        </p:spPr>
      </p:pic>
      <p:sp>
        <p:nvSpPr>
          <p:cNvPr id="13" name="TextBox 12"/>
          <p:cNvSpPr txBox="1"/>
          <p:nvPr/>
        </p:nvSpPr>
        <p:spPr>
          <a:xfrm>
            <a:off x="1143000" y="1371600"/>
            <a:ext cx="6934200" cy="400110"/>
          </a:xfrm>
          <a:prstGeom prst="rect">
            <a:avLst/>
          </a:prstGeom>
          <a:solidFill>
            <a:srgbClr val="FFFFFF">
              <a:alpha val="50196"/>
            </a:srgbClr>
          </a:solidFill>
        </p:spPr>
        <p:txBody>
          <a:bodyPr wrap="square" rtlCol="0">
            <a:spAutoFit/>
          </a:bodyPr>
          <a:lstStyle/>
          <a:p>
            <a:r>
              <a:rPr lang="en-AU" sz="2000" dirty="0" smtClean="0">
                <a:solidFill>
                  <a:prstClr val="black"/>
                </a:solidFill>
              </a:rPr>
              <a:t>Heart atrium of this fish showing an overall foamy appearance. </a:t>
            </a:r>
            <a:endParaRPr lang="en-AU"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rt-28 acuteYersn atria vacx20-s.jpg"/>
          <p:cNvPicPr>
            <a:picLocks noGrp="1" noChangeAspect="1"/>
          </p:cNvPicPr>
          <p:nvPr isPhoto="1"/>
        </p:nvPicPr>
        <p:blipFill>
          <a:blip r:embed="rId2" cstate="screen">
            <a:lum bright="7000" contrast="10000"/>
          </a:blip>
          <a:stretch>
            <a:fillRect/>
          </a:stretch>
        </p:blipFill>
        <p:spPr>
          <a:xfrm>
            <a:off x="0" y="36513"/>
            <a:ext cx="9144000" cy="6784975"/>
          </a:xfrm>
          <a:prstGeom prst="rect">
            <a:avLst/>
          </a:prstGeom>
          <a:noFill/>
          <a:ln>
            <a:noFill/>
          </a:ln>
        </p:spPr>
      </p:pic>
      <p:sp>
        <p:nvSpPr>
          <p:cNvPr id="4" name="TextBox 3"/>
          <p:cNvSpPr txBox="1"/>
          <p:nvPr/>
        </p:nvSpPr>
        <p:spPr>
          <a:xfrm>
            <a:off x="152400" y="152400"/>
            <a:ext cx="8839200" cy="646331"/>
          </a:xfrm>
          <a:prstGeom prst="rect">
            <a:avLst/>
          </a:prstGeom>
          <a:solidFill>
            <a:srgbClr val="FFFFFF">
              <a:alpha val="50196"/>
            </a:srgbClr>
          </a:solidFill>
        </p:spPr>
        <p:txBody>
          <a:bodyPr wrap="square" rtlCol="0">
            <a:spAutoFit/>
          </a:bodyPr>
          <a:lstStyle/>
          <a:p>
            <a:r>
              <a:rPr lang="en-AU" dirty="0" smtClean="0">
                <a:solidFill>
                  <a:prstClr val="black"/>
                </a:solidFill>
              </a:rPr>
              <a:t>Higher magnification of the atrium, showing an overall foamy appearance of the abundant mural reactions, though </a:t>
            </a:r>
            <a:r>
              <a:rPr lang="en-AU" dirty="0" err="1" smtClean="0">
                <a:solidFill>
                  <a:prstClr val="black"/>
                </a:solidFill>
              </a:rPr>
              <a:t>vacuolation</a:t>
            </a:r>
            <a:r>
              <a:rPr lang="en-AU" dirty="0" smtClean="0">
                <a:solidFill>
                  <a:prstClr val="black"/>
                </a:solidFill>
              </a:rPr>
              <a:t> is also present in some myocardium. </a:t>
            </a:r>
            <a:endParaRPr lang="en-AU" dirty="0">
              <a:solidFill>
                <a:srgbClr val="FF0000"/>
              </a:solidFill>
            </a:endParaRPr>
          </a:p>
        </p:txBody>
      </p:sp>
      <p:pic>
        <p:nvPicPr>
          <p:cNvPr id="5" name="Picture 4" descr="Hrt-28 acuteYersn atria vac&amp;reactx40-s.jpg"/>
          <p:cNvPicPr>
            <a:picLocks noGrp="1" noChangeAspect="1"/>
          </p:cNvPicPr>
          <p:nvPr isPhoto="1"/>
        </p:nvPicPr>
        <p:blipFill>
          <a:blip r:embed="rId3" cstate="screen">
            <a:lum bright="7000" contrast="10000"/>
          </a:blip>
          <a:stretch>
            <a:fillRect/>
          </a:stretch>
        </p:blipFill>
        <p:spPr>
          <a:xfrm>
            <a:off x="457201" y="518610"/>
            <a:ext cx="8229600" cy="6106477"/>
          </a:xfrm>
          <a:prstGeom prst="rect">
            <a:avLst/>
          </a:prstGeom>
          <a:noFill/>
          <a:ln>
            <a:solidFill>
              <a:schemeClr val="accent2">
                <a:lumMod val="40000"/>
                <a:lumOff val="60000"/>
              </a:schemeClr>
            </a:solidFill>
          </a:ln>
        </p:spPr>
      </p:pic>
      <p:sp>
        <p:nvSpPr>
          <p:cNvPr id="6" name="TextBox 5"/>
          <p:cNvSpPr txBox="1"/>
          <p:nvPr/>
        </p:nvSpPr>
        <p:spPr>
          <a:xfrm>
            <a:off x="533400" y="609600"/>
            <a:ext cx="8001000" cy="923330"/>
          </a:xfrm>
          <a:prstGeom prst="rect">
            <a:avLst/>
          </a:prstGeom>
          <a:solidFill>
            <a:srgbClr val="FFFFFF">
              <a:alpha val="50196"/>
            </a:srgbClr>
          </a:solidFill>
        </p:spPr>
        <p:txBody>
          <a:bodyPr wrap="square" rtlCol="0">
            <a:spAutoFit/>
          </a:bodyPr>
          <a:lstStyle/>
          <a:p>
            <a:r>
              <a:rPr lang="en-AU" dirty="0" smtClean="0">
                <a:solidFill>
                  <a:prstClr val="black"/>
                </a:solidFill>
              </a:rPr>
              <a:t>Detail of the myocardial </a:t>
            </a:r>
            <a:r>
              <a:rPr lang="en-AU" dirty="0" err="1" smtClean="0">
                <a:solidFill>
                  <a:prstClr val="black"/>
                </a:solidFill>
              </a:rPr>
              <a:t>vacuolation</a:t>
            </a:r>
            <a:r>
              <a:rPr lang="en-AU" dirty="0" smtClean="0">
                <a:solidFill>
                  <a:prstClr val="black"/>
                </a:solidFill>
              </a:rPr>
              <a:t>, the large number of reactive surface macrophages, and several foci of degenerate cells (arrow). Such mural reactions reflect the </a:t>
            </a:r>
            <a:r>
              <a:rPr lang="en-AU" dirty="0" err="1" smtClean="0">
                <a:solidFill>
                  <a:prstClr val="black"/>
                </a:solidFill>
              </a:rPr>
              <a:t>reticulo</a:t>
            </a:r>
            <a:r>
              <a:rPr lang="en-AU" dirty="0" smtClean="0">
                <a:solidFill>
                  <a:prstClr val="black"/>
                </a:solidFill>
              </a:rPr>
              <a:t>-endothelial content of the </a:t>
            </a:r>
            <a:r>
              <a:rPr lang="en-AU" dirty="0" err="1" smtClean="0">
                <a:solidFill>
                  <a:prstClr val="black"/>
                </a:solidFill>
              </a:rPr>
              <a:t>atrial</a:t>
            </a:r>
            <a:r>
              <a:rPr lang="en-AU" dirty="0" smtClean="0">
                <a:solidFill>
                  <a:prstClr val="black"/>
                </a:solidFill>
              </a:rPr>
              <a:t> endothelia.  </a:t>
            </a:r>
            <a:endParaRPr lang="en-AU" dirty="0">
              <a:solidFill>
                <a:srgbClr val="FF0000"/>
              </a:solidFill>
            </a:endParaRPr>
          </a:p>
        </p:txBody>
      </p:sp>
      <p:sp>
        <p:nvSpPr>
          <p:cNvPr id="7" name="Right Arrow 6"/>
          <p:cNvSpPr/>
          <p:nvPr/>
        </p:nvSpPr>
        <p:spPr>
          <a:xfrm>
            <a:off x="685800" y="2667000"/>
            <a:ext cx="288032" cy="28803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ight Arrow 7"/>
          <p:cNvSpPr/>
          <p:nvPr/>
        </p:nvSpPr>
        <p:spPr>
          <a:xfrm>
            <a:off x="2971800" y="2895600"/>
            <a:ext cx="288032" cy="28803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rt-28 acuteYersn thick ventriclex10-s.jpg"/>
          <p:cNvPicPr>
            <a:picLocks noGrp="1" noChangeAspect="1"/>
          </p:cNvPicPr>
          <p:nvPr isPhoto="1"/>
        </p:nvPicPr>
        <p:blipFill>
          <a:blip r:embed="rId2" cstate="screen">
            <a:lum/>
          </a:blip>
          <a:stretch>
            <a:fillRect/>
          </a:stretch>
        </p:blipFill>
        <p:spPr>
          <a:xfrm>
            <a:off x="0" y="36513"/>
            <a:ext cx="9144000" cy="6784975"/>
          </a:xfrm>
          <a:prstGeom prst="rect">
            <a:avLst/>
          </a:prstGeom>
          <a:noFill/>
          <a:ln>
            <a:noFill/>
          </a:ln>
        </p:spPr>
      </p:pic>
      <p:sp>
        <p:nvSpPr>
          <p:cNvPr id="4" name="TextBox 3"/>
          <p:cNvSpPr txBox="1"/>
          <p:nvPr/>
        </p:nvSpPr>
        <p:spPr>
          <a:xfrm>
            <a:off x="0" y="332656"/>
            <a:ext cx="8839200" cy="1792798"/>
          </a:xfrm>
          <a:prstGeom prst="rect">
            <a:avLst/>
          </a:prstGeom>
          <a:solidFill>
            <a:srgbClr val="FFFFFF">
              <a:alpha val="50196"/>
            </a:srgbClr>
          </a:solidFill>
        </p:spPr>
        <p:txBody>
          <a:bodyPr wrap="square" rtlCol="0">
            <a:spAutoFit/>
          </a:bodyPr>
          <a:lstStyle/>
          <a:p>
            <a:pPr>
              <a:spcAft>
                <a:spcPts val="300"/>
              </a:spcAft>
            </a:pPr>
            <a:r>
              <a:rPr lang="en-AU" dirty="0" smtClean="0">
                <a:solidFill>
                  <a:prstClr val="black"/>
                </a:solidFill>
              </a:rPr>
              <a:t>The ventricle of this fish shows much less change, though there is scattered </a:t>
            </a:r>
            <a:r>
              <a:rPr lang="en-AU" dirty="0" err="1" smtClean="0">
                <a:solidFill>
                  <a:prstClr val="black"/>
                </a:solidFill>
              </a:rPr>
              <a:t>vacuolation</a:t>
            </a:r>
            <a:r>
              <a:rPr lang="en-AU" dirty="0" smtClean="0">
                <a:solidFill>
                  <a:prstClr val="black"/>
                </a:solidFill>
              </a:rPr>
              <a:t> through the myocardium and round vessels, plus mild congestion (visible in this photo only at far right). </a:t>
            </a:r>
          </a:p>
          <a:p>
            <a:pPr>
              <a:spcAft>
                <a:spcPts val="300"/>
              </a:spcAft>
            </a:pPr>
            <a:r>
              <a:rPr lang="en-AU" dirty="0" smtClean="0">
                <a:solidFill>
                  <a:prstClr val="black"/>
                </a:solidFill>
              </a:rPr>
              <a:t>[Note the ventricle of this fish is thicker than normal, an apparent earlier physiological response. This has reduced the interaction of blood with ventricular surfaces, which do contain RE cells, but fewer than in atria.] </a:t>
            </a:r>
          </a:p>
        </p:txBody>
      </p:sp>
      <p:pic>
        <p:nvPicPr>
          <p:cNvPr id="5" name="Picture 4" descr="Hrt-28 acuteYersn thick ventriclex20-s.jpg"/>
          <p:cNvPicPr>
            <a:picLocks noGrp="1" noChangeAspect="1"/>
          </p:cNvPicPr>
          <p:nvPr isPhoto="1"/>
        </p:nvPicPr>
        <p:blipFill>
          <a:blip r:embed="rId3" cstate="screen">
            <a:lum/>
          </a:blip>
          <a:stretch>
            <a:fillRect/>
          </a:stretch>
        </p:blipFill>
        <p:spPr>
          <a:xfrm>
            <a:off x="453917" y="762000"/>
            <a:ext cx="8215481" cy="6096001"/>
          </a:xfrm>
          <a:prstGeom prst="rect">
            <a:avLst/>
          </a:prstGeom>
          <a:noFill/>
          <a:ln>
            <a:solidFill>
              <a:schemeClr val="tx1"/>
            </a:solidFill>
          </a:ln>
        </p:spPr>
      </p:pic>
      <p:sp>
        <p:nvSpPr>
          <p:cNvPr id="6" name="TextBox 5"/>
          <p:cNvSpPr txBox="1"/>
          <p:nvPr/>
        </p:nvSpPr>
        <p:spPr>
          <a:xfrm>
            <a:off x="457200" y="914400"/>
            <a:ext cx="8153400" cy="923330"/>
          </a:xfrm>
          <a:prstGeom prst="rect">
            <a:avLst/>
          </a:prstGeom>
          <a:solidFill>
            <a:srgbClr val="FFFFFF">
              <a:alpha val="50196"/>
            </a:srgbClr>
          </a:solidFill>
        </p:spPr>
        <p:txBody>
          <a:bodyPr wrap="square" rtlCol="0">
            <a:spAutoFit/>
          </a:bodyPr>
          <a:lstStyle/>
          <a:p>
            <a:pPr>
              <a:spcAft>
                <a:spcPts val="300"/>
              </a:spcAft>
            </a:pPr>
            <a:r>
              <a:rPr lang="en-AU" dirty="0" smtClean="0">
                <a:solidFill>
                  <a:prstClr val="black"/>
                </a:solidFill>
              </a:rPr>
              <a:t>Detail of the dense: spongy junction (arrowheads) showing the reduced lumen space. With normal </a:t>
            </a:r>
            <a:r>
              <a:rPr lang="en-AU" dirty="0" err="1" smtClean="0">
                <a:solidFill>
                  <a:prstClr val="black"/>
                </a:solidFill>
              </a:rPr>
              <a:t>trabecular</a:t>
            </a:r>
            <a:r>
              <a:rPr lang="en-AU" dirty="0" smtClean="0">
                <a:solidFill>
                  <a:prstClr val="black"/>
                </a:solidFill>
              </a:rPr>
              <a:t> proportions this is often a site of bacterial entrapment, at the margins of blood flow. </a:t>
            </a:r>
          </a:p>
        </p:txBody>
      </p:sp>
      <p:sp>
        <p:nvSpPr>
          <p:cNvPr id="7" name="Isosceles Triangle 6"/>
          <p:cNvSpPr/>
          <p:nvPr/>
        </p:nvSpPr>
        <p:spPr>
          <a:xfrm rot="-7260000">
            <a:off x="5029200" y="2514600"/>
            <a:ext cx="381000" cy="4572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7260000">
            <a:off x="5818563" y="4243428"/>
            <a:ext cx="381000" cy="4572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7260000">
            <a:off x="7342561" y="5843628"/>
            <a:ext cx="381000" cy="4572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071556-1 x4-Poor&amp;YrLRs3.jpg"/>
          <p:cNvPicPr>
            <a:picLocks noGrp="1" noChangeAspect="1"/>
          </p:cNvPicPr>
          <p:nvPr isPhoto="1"/>
        </p:nvPicPr>
        <p:blipFill>
          <a:blip r:embed="rId2" cstate="screen">
            <a:lum bright="-3000" contrast="10000"/>
          </a:blip>
          <a:stretch>
            <a:fillRect/>
          </a:stretch>
        </p:blipFill>
        <p:spPr>
          <a:xfrm>
            <a:off x="457200" y="722312"/>
            <a:ext cx="8268967" cy="6135688"/>
          </a:xfrm>
          <a:prstGeom prst="rect">
            <a:avLst/>
          </a:prstGeom>
          <a:noFill/>
          <a:ln>
            <a:noFill/>
          </a:ln>
        </p:spPr>
      </p:pic>
      <p:sp>
        <p:nvSpPr>
          <p:cNvPr id="6" name="TextBox 5"/>
          <p:cNvSpPr txBox="1"/>
          <p:nvPr/>
        </p:nvSpPr>
        <p:spPr>
          <a:xfrm>
            <a:off x="0" y="1"/>
            <a:ext cx="9144000" cy="584775"/>
          </a:xfrm>
          <a:prstGeom prst="rect">
            <a:avLst/>
          </a:prstGeom>
          <a:solidFill>
            <a:schemeClr val="bg1"/>
          </a:solidFill>
        </p:spPr>
        <p:txBody>
          <a:bodyPr wrap="square" rtlCol="0">
            <a:spAutoFit/>
          </a:bodyPr>
          <a:lstStyle/>
          <a:p>
            <a:pPr lvl="0"/>
            <a:r>
              <a:rPr lang="en-AU" sz="2000" b="1" dirty="0" smtClean="0">
                <a:solidFill>
                  <a:schemeClr val="tx1">
                    <a:lumMod val="50000"/>
                    <a:lumOff val="50000"/>
                  </a:schemeClr>
                </a:solidFill>
                <a:effectLst>
                  <a:outerShdw blurRad="38100" dist="38100" dir="2700000" algn="tl">
                    <a:srgbClr val="000000">
                      <a:alpha val="43137"/>
                    </a:srgbClr>
                  </a:outerShdw>
                </a:effectLst>
              </a:rPr>
              <a:t>[Example 1b.</a:t>
            </a:r>
            <a:r>
              <a:rPr lang="en-AU" sz="2800" b="1" dirty="0" smtClean="0">
                <a:solidFill>
                  <a:schemeClr val="tx1">
                    <a:lumMod val="50000"/>
                    <a:lumOff val="50000"/>
                  </a:schemeClr>
                </a:solidFill>
                <a:effectLst>
                  <a:outerShdw blurRad="38100" dist="38100" dir="2700000" algn="tl">
                    <a:srgbClr val="000000">
                      <a:alpha val="43137"/>
                    </a:srgbClr>
                  </a:outerShdw>
                </a:effectLst>
              </a:rPr>
              <a:t> </a:t>
            </a:r>
            <a:r>
              <a:rPr lang="en-AU" sz="2000" dirty="0" smtClean="0"/>
              <a:t>Another acute </a:t>
            </a:r>
            <a:r>
              <a:rPr lang="en-AU" sz="2000" i="1" dirty="0" err="1" smtClean="0"/>
              <a:t>Yersinia</a:t>
            </a:r>
            <a:r>
              <a:rPr lang="en-AU" sz="2000" i="1" dirty="0" smtClean="0"/>
              <a:t> </a:t>
            </a:r>
            <a:r>
              <a:rPr lang="en-AU" sz="2000" i="1" dirty="0" err="1" smtClean="0"/>
              <a:t>ruckeri</a:t>
            </a:r>
            <a:r>
              <a:rPr lang="en-AU" sz="2000" i="1" dirty="0" smtClean="0"/>
              <a:t> </a:t>
            </a:r>
            <a:r>
              <a:rPr lang="en-AU" sz="2000" dirty="0" smtClean="0"/>
              <a:t>septicaemia (for anatomical comparison).]  </a:t>
            </a:r>
            <a:r>
              <a:rPr lang="en-AU" sz="3200" b="1" dirty="0" smtClean="0">
                <a:solidFill>
                  <a:schemeClr val="bg2">
                    <a:lumMod val="75000"/>
                  </a:schemeClr>
                </a:solidFill>
                <a:effectLst>
                  <a:outerShdw blurRad="38100" dist="38100" dir="2700000" algn="tl">
                    <a:srgbClr val="000000">
                      <a:alpha val="43137"/>
                    </a:srgbClr>
                  </a:outerShdw>
                </a:effectLst>
              </a:rPr>
              <a:t> </a:t>
            </a:r>
            <a:endParaRPr lang="en-AU" sz="2800" b="1" dirty="0">
              <a:solidFill>
                <a:srgbClr val="1AB39F"/>
              </a:solidFill>
              <a:effectLst>
                <a:outerShdw blurRad="38100" dist="38100" dir="2700000" algn="tl">
                  <a:srgbClr val="000000">
                    <a:alpha val="43137"/>
                  </a:srgbClr>
                </a:outerShdw>
              </a:effectLst>
            </a:endParaRPr>
          </a:p>
        </p:txBody>
      </p:sp>
      <p:sp>
        <p:nvSpPr>
          <p:cNvPr id="7" name="TextBox 6"/>
          <p:cNvSpPr txBox="1"/>
          <p:nvPr/>
        </p:nvSpPr>
        <p:spPr>
          <a:xfrm>
            <a:off x="2286000" y="4572000"/>
            <a:ext cx="6400800" cy="1200329"/>
          </a:xfrm>
          <a:prstGeom prst="rect">
            <a:avLst/>
          </a:prstGeom>
          <a:solidFill>
            <a:srgbClr val="FFFFFF">
              <a:alpha val="50196"/>
            </a:srgbClr>
          </a:solidFill>
        </p:spPr>
        <p:txBody>
          <a:bodyPr wrap="square" rtlCol="0">
            <a:spAutoFit/>
          </a:bodyPr>
          <a:lstStyle/>
          <a:p>
            <a:pPr>
              <a:spcAft>
                <a:spcPts val="300"/>
              </a:spcAft>
            </a:pPr>
            <a:r>
              <a:rPr lang="en-AU" dirty="0" smtClean="0">
                <a:solidFill>
                  <a:prstClr val="black"/>
                </a:solidFill>
              </a:rPr>
              <a:t>Compare the previous heart with the poor thin heart of this fish, which also has acute </a:t>
            </a:r>
            <a:r>
              <a:rPr lang="en-AU" i="1" dirty="0" smtClean="0">
                <a:solidFill>
                  <a:prstClr val="black"/>
                </a:solidFill>
              </a:rPr>
              <a:t>Y. </a:t>
            </a:r>
            <a:r>
              <a:rPr lang="en-AU" i="1" dirty="0" err="1" smtClean="0">
                <a:solidFill>
                  <a:prstClr val="black"/>
                </a:solidFill>
              </a:rPr>
              <a:t>ruckeri</a:t>
            </a:r>
            <a:r>
              <a:rPr lang="en-AU" i="1" dirty="0" smtClean="0">
                <a:solidFill>
                  <a:prstClr val="black"/>
                </a:solidFill>
              </a:rPr>
              <a:t> </a:t>
            </a:r>
            <a:r>
              <a:rPr lang="en-AU" dirty="0" smtClean="0">
                <a:solidFill>
                  <a:prstClr val="black"/>
                </a:solidFill>
              </a:rPr>
              <a:t>infection. The reduced musculature better demonstrates the dense / spongy junction as entrapment sites, and the natural blood flow pattern towards these sites.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rt-28 acuteYersn thick ventMacrox40-s.jpg"/>
          <p:cNvPicPr>
            <a:picLocks noGrp="1" noChangeAspect="1"/>
          </p:cNvPicPr>
          <p:nvPr isPhoto="1"/>
        </p:nvPicPr>
        <p:blipFill>
          <a:blip r:embed="rId2" cstate="screen">
            <a:lum/>
          </a:blip>
          <a:stretch>
            <a:fillRect/>
          </a:stretch>
        </p:blipFill>
        <p:spPr>
          <a:xfrm>
            <a:off x="0" y="81069"/>
            <a:ext cx="9133159" cy="6776932"/>
          </a:xfrm>
          <a:prstGeom prst="rect">
            <a:avLst/>
          </a:prstGeom>
          <a:noFill/>
          <a:ln>
            <a:solidFill>
              <a:schemeClr val="tx1"/>
            </a:solidFill>
          </a:ln>
        </p:spPr>
      </p:pic>
      <p:sp>
        <p:nvSpPr>
          <p:cNvPr id="13" name="TextBox 12"/>
          <p:cNvSpPr txBox="1"/>
          <p:nvPr/>
        </p:nvSpPr>
        <p:spPr>
          <a:xfrm>
            <a:off x="152400" y="304800"/>
            <a:ext cx="8839200" cy="1331134"/>
          </a:xfrm>
          <a:prstGeom prst="rect">
            <a:avLst/>
          </a:prstGeom>
          <a:solidFill>
            <a:srgbClr val="FFFFFF">
              <a:alpha val="50196"/>
            </a:srgbClr>
          </a:solidFill>
        </p:spPr>
        <p:txBody>
          <a:bodyPr wrap="square" rtlCol="0">
            <a:spAutoFit/>
          </a:bodyPr>
          <a:lstStyle/>
          <a:p>
            <a:pPr>
              <a:spcAft>
                <a:spcPts val="300"/>
              </a:spcAft>
            </a:pPr>
            <a:r>
              <a:rPr lang="en-AU" sz="2400" b="1" dirty="0" smtClean="0">
                <a:solidFill>
                  <a:schemeClr val="tx1">
                    <a:lumMod val="50000"/>
                    <a:lumOff val="50000"/>
                  </a:schemeClr>
                </a:solidFill>
                <a:effectLst>
                  <a:outerShdw blurRad="38100" dist="38100" dir="2700000" algn="tl">
                    <a:srgbClr val="000000">
                      <a:alpha val="43137"/>
                    </a:srgbClr>
                  </a:outerShdw>
                </a:effectLst>
              </a:rPr>
              <a:t>Back to 1a: </a:t>
            </a:r>
            <a:r>
              <a:rPr lang="en-AU" dirty="0" smtClean="0">
                <a:solidFill>
                  <a:prstClr val="black"/>
                </a:solidFill>
              </a:rPr>
              <a:t>Detail of an intravascular reaction: similar to those elsewhere in the body. </a:t>
            </a:r>
          </a:p>
          <a:p>
            <a:pPr>
              <a:spcAft>
                <a:spcPts val="300"/>
              </a:spcAft>
            </a:pPr>
            <a:r>
              <a:rPr lang="en-AU" dirty="0" smtClean="0">
                <a:solidFill>
                  <a:prstClr val="black"/>
                </a:solidFill>
              </a:rPr>
              <a:t>Outbreaks of </a:t>
            </a:r>
            <a:r>
              <a:rPr lang="en-AU" dirty="0" err="1" smtClean="0">
                <a:solidFill>
                  <a:prstClr val="black"/>
                </a:solidFill>
              </a:rPr>
              <a:t>yersiniosis</a:t>
            </a:r>
            <a:r>
              <a:rPr lang="en-AU" dirty="0" smtClean="0">
                <a:solidFill>
                  <a:prstClr val="black"/>
                </a:solidFill>
              </a:rPr>
              <a:t> are relatively common following transport (at least in unvaccinated fish), as residual sub-clinical infection often follows hatchery outbreaks and are re-activated following the combined stress of transport and change to a more marine environment.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
            <a:ext cx="6705600" cy="584775"/>
          </a:xfrm>
          <a:prstGeom prst="rect">
            <a:avLst/>
          </a:prstGeom>
          <a:solidFill>
            <a:schemeClr val="bg1"/>
          </a:solidFill>
        </p:spPr>
        <p:txBody>
          <a:bodyPr wrap="square" rtlCol="0">
            <a:spAutoFit/>
          </a:bodyPr>
          <a:lstStyle/>
          <a:p>
            <a:pPr lvl="0"/>
            <a:r>
              <a:rPr lang="en-AU" sz="2400" b="1" dirty="0" smtClean="0">
                <a:solidFill>
                  <a:srgbClr val="1AB39F"/>
                </a:solidFill>
                <a:effectLst>
                  <a:outerShdw blurRad="38100" dist="38100" dir="2700000" algn="tl">
                    <a:srgbClr val="000000">
                      <a:alpha val="43137"/>
                    </a:srgbClr>
                  </a:outerShdw>
                </a:effectLst>
              </a:rPr>
              <a:t>Bacterial example 2.</a:t>
            </a:r>
            <a:r>
              <a:rPr lang="en-AU" sz="2800" b="1" dirty="0" smtClean="0">
                <a:solidFill>
                  <a:srgbClr val="1AB39F"/>
                </a:solidFill>
                <a:effectLst>
                  <a:outerShdw blurRad="38100" dist="38100" dir="2700000" algn="tl">
                    <a:srgbClr val="000000">
                      <a:alpha val="43137"/>
                    </a:srgbClr>
                  </a:outerShdw>
                </a:effectLst>
              </a:rPr>
              <a:t> </a:t>
            </a:r>
            <a:r>
              <a:rPr lang="en-AU" sz="2000" dirty="0" smtClean="0">
                <a:effectLst>
                  <a:outerShdw blurRad="38100" dist="38100" dir="2700000" algn="tl">
                    <a:srgbClr val="000000">
                      <a:alpha val="43137"/>
                    </a:srgbClr>
                  </a:outerShdw>
                </a:effectLst>
              </a:rPr>
              <a:t>Acute </a:t>
            </a:r>
            <a:r>
              <a:rPr lang="en-AU" sz="2000" i="1" dirty="0" err="1" smtClean="0">
                <a:effectLst>
                  <a:outerShdw blurRad="38100" dist="38100" dir="2700000" algn="tl">
                    <a:srgbClr val="000000">
                      <a:alpha val="43137"/>
                    </a:srgbClr>
                  </a:outerShdw>
                </a:effectLst>
              </a:rPr>
              <a:t>Yersinia</a:t>
            </a:r>
            <a:r>
              <a:rPr lang="en-AU" sz="2000" i="1" dirty="0" smtClean="0">
                <a:effectLst>
                  <a:outerShdw blurRad="38100" dist="38100" dir="2700000" algn="tl">
                    <a:srgbClr val="000000">
                      <a:alpha val="43137"/>
                    </a:srgbClr>
                  </a:outerShdw>
                </a:effectLst>
              </a:rPr>
              <a:t> </a:t>
            </a:r>
            <a:r>
              <a:rPr lang="en-AU" sz="2000" i="1" dirty="0" err="1" smtClean="0">
                <a:effectLst>
                  <a:outerShdw blurRad="38100" dist="38100" dir="2700000" algn="tl">
                    <a:srgbClr val="000000">
                      <a:alpha val="43137"/>
                    </a:srgbClr>
                  </a:outerShdw>
                </a:effectLst>
              </a:rPr>
              <a:t>ruckeri</a:t>
            </a:r>
            <a:r>
              <a:rPr lang="en-AU" sz="2000" i="1" dirty="0" smtClean="0">
                <a:effectLst>
                  <a:outerShdw blurRad="38100" dist="38100" dir="2700000" algn="tl">
                    <a:srgbClr val="000000">
                      <a:alpha val="43137"/>
                    </a:srgbClr>
                  </a:outerShdw>
                </a:effectLst>
              </a:rPr>
              <a:t> </a:t>
            </a:r>
            <a:r>
              <a:rPr lang="en-AU" sz="2000" dirty="0" smtClean="0">
                <a:effectLst>
                  <a:outerShdw blurRad="38100" dist="38100" dir="2700000" algn="tl">
                    <a:srgbClr val="000000">
                      <a:alpha val="43137"/>
                    </a:srgbClr>
                  </a:outerShdw>
                </a:effectLst>
              </a:rPr>
              <a:t>septicaemia 2.   </a:t>
            </a:r>
            <a:r>
              <a:rPr lang="en-AU" sz="3200" b="1" dirty="0" smtClean="0">
                <a:solidFill>
                  <a:schemeClr val="bg2">
                    <a:lumMod val="75000"/>
                  </a:schemeClr>
                </a:solidFill>
                <a:effectLst>
                  <a:outerShdw blurRad="38100" dist="38100" dir="2700000" algn="tl">
                    <a:srgbClr val="000000">
                      <a:alpha val="43137"/>
                    </a:srgbClr>
                  </a:outerShdw>
                </a:effectLst>
              </a:rPr>
              <a:t> </a:t>
            </a:r>
            <a:endParaRPr lang="en-AU" sz="2800" b="1" dirty="0">
              <a:solidFill>
                <a:srgbClr val="1AB39F"/>
              </a:solidFill>
              <a:effectLst>
                <a:outerShdw blurRad="38100" dist="38100" dir="2700000" algn="tl">
                  <a:srgbClr val="000000">
                    <a:alpha val="43137"/>
                  </a:srgbClr>
                </a:outerShdw>
              </a:effectLst>
            </a:endParaRPr>
          </a:p>
        </p:txBody>
      </p:sp>
      <p:pic>
        <p:nvPicPr>
          <p:cNvPr id="8" name="Picture 7" descr="Hrt-x 073342-4-s.jpg"/>
          <p:cNvPicPr>
            <a:picLocks noGrp="1" noChangeAspect="1"/>
          </p:cNvPicPr>
          <p:nvPr isPhoto="1"/>
        </p:nvPicPr>
        <p:blipFill>
          <a:blip r:embed="rId2" cstate="screen">
            <a:lum/>
          </a:blip>
          <a:stretch>
            <a:fillRect/>
          </a:stretch>
        </p:blipFill>
        <p:spPr>
          <a:xfrm>
            <a:off x="457200" y="569913"/>
            <a:ext cx="8474351" cy="6288087"/>
          </a:xfrm>
          <a:prstGeom prst="rect">
            <a:avLst/>
          </a:prstGeom>
          <a:noFill/>
          <a:ln>
            <a:noFill/>
          </a:ln>
        </p:spPr>
      </p:pic>
      <p:sp>
        <p:nvSpPr>
          <p:cNvPr id="10" name="TextBox 9"/>
          <p:cNvSpPr txBox="1"/>
          <p:nvPr/>
        </p:nvSpPr>
        <p:spPr>
          <a:xfrm>
            <a:off x="457200" y="1371600"/>
            <a:ext cx="8458200" cy="1792798"/>
          </a:xfrm>
          <a:prstGeom prst="rect">
            <a:avLst/>
          </a:prstGeom>
          <a:solidFill>
            <a:srgbClr val="FFFFFF">
              <a:alpha val="50196"/>
            </a:srgbClr>
          </a:solidFill>
        </p:spPr>
        <p:txBody>
          <a:bodyPr wrap="square" rtlCol="0">
            <a:spAutoFit/>
          </a:bodyPr>
          <a:lstStyle/>
          <a:p>
            <a:pPr>
              <a:spcAft>
                <a:spcPts val="300"/>
              </a:spcAft>
            </a:pPr>
            <a:r>
              <a:rPr lang="en-AU" dirty="0" smtClean="0">
                <a:solidFill>
                  <a:prstClr val="black"/>
                </a:solidFill>
              </a:rPr>
              <a:t>As with any infection, the pathology can vary with the stage of infection, the virulence of the strain, and the competency of the host. </a:t>
            </a:r>
          </a:p>
          <a:p>
            <a:pPr>
              <a:spcAft>
                <a:spcPts val="300"/>
              </a:spcAft>
            </a:pPr>
            <a:r>
              <a:rPr lang="en-AU" dirty="0" smtClean="0">
                <a:solidFill>
                  <a:prstClr val="black"/>
                </a:solidFill>
              </a:rPr>
              <a:t>This group of salmon also showed increased mortality following transport to sea, including specific problems during transport that increased stress levels. This fish showed the highest level of bacteraemia, and marked congestion &amp; slight oedema in spleen (below).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rt-x 900683-3 atria MM x4-s.jpg"/>
          <p:cNvPicPr>
            <a:picLocks noGrp="1" noChangeAspect="1"/>
          </p:cNvPicPr>
          <p:nvPr isPhoto="1"/>
        </p:nvPicPr>
        <p:blipFill>
          <a:blip r:embed="rId2" cstate="screen">
            <a:lum bright="-8000" contrast="25000"/>
          </a:blip>
          <a:stretch>
            <a:fillRect/>
          </a:stretch>
        </p:blipFill>
        <p:spPr>
          <a:xfrm>
            <a:off x="-58979" y="0"/>
            <a:ext cx="9193207" cy="6821487"/>
          </a:xfrm>
          <a:prstGeom prst="rect">
            <a:avLst/>
          </a:prstGeom>
          <a:noFill/>
          <a:ln>
            <a:noFill/>
          </a:ln>
        </p:spPr>
      </p:pic>
      <p:sp>
        <p:nvSpPr>
          <p:cNvPr id="3" name="Title 2"/>
          <p:cNvSpPr>
            <a:spLocks noGrp="1"/>
          </p:cNvSpPr>
          <p:nvPr>
            <p:ph type="title"/>
          </p:nvPr>
        </p:nvSpPr>
        <p:spPr>
          <a:xfrm>
            <a:off x="-108520" y="4221088"/>
            <a:ext cx="9252520" cy="1728192"/>
          </a:xfrm>
          <a:solidFill>
            <a:srgbClr val="FFFFFF">
              <a:alpha val="50196"/>
            </a:srgbClr>
          </a:solidFill>
        </p:spPr>
        <p:txBody>
          <a:bodyPr>
            <a:noAutofit/>
          </a:bodyPr>
          <a:lstStyle/>
          <a:p>
            <a:pPr algn="l">
              <a:spcAft>
                <a:spcPts val="600"/>
              </a:spcAft>
            </a:pPr>
            <a:r>
              <a:rPr lang="en-AU" sz="1600" dirty="0" smtClean="0">
                <a:latin typeface="+mn-lt"/>
              </a:rPr>
              <a:t>The myocardial </a:t>
            </a:r>
            <a:r>
              <a:rPr lang="en-AU" sz="1600" dirty="0" err="1" smtClean="0">
                <a:latin typeface="+mn-lt"/>
              </a:rPr>
              <a:t>trabeculae</a:t>
            </a:r>
            <a:r>
              <a:rPr lang="en-AU" sz="1600" dirty="0" smtClean="0">
                <a:latin typeface="+mn-lt"/>
              </a:rPr>
              <a:t> are </a:t>
            </a:r>
            <a:r>
              <a:rPr lang="en-AU" sz="1600" dirty="0" smtClean="0"/>
              <a:t>lined with endothelial cells, plus a large number of reticular endothelial (R. E.) cells, especially in </a:t>
            </a:r>
            <a:r>
              <a:rPr lang="en-AU" sz="1600" dirty="0" smtClean="0">
                <a:latin typeface="+mn-lt"/>
              </a:rPr>
              <a:t>the thin-walled atrium. [The closest and possibly equivalent bed of R.E. cells in higher </a:t>
            </a:r>
            <a:r>
              <a:rPr lang="en-AU" sz="1600" dirty="0" smtClean="0"/>
              <a:t>vertebrates is found in the </a:t>
            </a:r>
            <a:r>
              <a:rPr lang="en-AU" sz="1600" dirty="0" smtClean="0">
                <a:latin typeface="+mn-lt"/>
              </a:rPr>
              <a:t>liver. Remember this bed is </a:t>
            </a:r>
            <a:r>
              <a:rPr lang="en-AU" sz="1600" dirty="0" smtClean="0"/>
              <a:t>minimal or </a:t>
            </a:r>
            <a:r>
              <a:rPr lang="en-AU" sz="1600" dirty="0" smtClean="0">
                <a:latin typeface="+mn-lt"/>
              </a:rPr>
              <a:t>absent in the liver of fish.] </a:t>
            </a:r>
            <a:br>
              <a:rPr lang="en-AU" sz="1600" dirty="0" smtClean="0">
                <a:latin typeface="+mn-lt"/>
              </a:rPr>
            </a:br>
            <a:r>
              <a:rPr lang="en-AU" sz="1600" dirty="0" smtClean="0">
                <a:latin typeface="+mn-lt"/>
              </a:rPr>
              <a:t>These cells are most obvious in species (such as this </a:t>
            </a:r>
            <a:r>
              <a:rPr lang="en-AU" sz="1600" dirty="0" smtClean="0"/>
              <a:t>470 g mackerel) </a:t>
            </a:r>
            <a:r>
              <a:rPr lang="en-AU" sz="1600" dirty="0" smtClean="0">
                <a:latin typeface="+mn-lt"/>
              </a:rPr>
              <a:t>that readily form </a:t>
            </a:r>
            <a:r>
              <a:rPr lang="en-AU" sz="1600" dirty="0" err="1" smtClean="0">
                <a:latin typeface="+mn-lt"/>
              </a:rPr>
              <a:t>melanomacrophage</a:t>
            </a:r>
            <a:r>
              <a:rPr lang="en-AU" sz="1600" dirty="0" smtClean="0">
                <a:latin typeface="+mn-lt"/>
              </a:rPr>
              <a:t> (mm) centres and have undergone an immune system reaction, in this case possibly to the widespread  visceral metazoan parasites. That these increased mm centres are part of a generalized reaction is shown by the spleen &amp; liver of this fish. </a:t>
            </a:r>
            <a:endParaRPr lang="en-AU" sz="1600" dirty="0">
              <a:latin typeface="+mn-lt"/>
            </a:endParaRPr>
          </a:p>
        </p:txBody>
      </p:sp>
      <p:sp>
        <p:nvSpPr>
          <p:cNvPr id="6" name="TextBox 5"/>
          <p:cNvSpPr txBox="1"/>
          <p:nvPr/>
        </p:nvSpPr>
        <p:spPr>
          <a:xfrm>
            <a:off x="0" y="0"/>
            <a:ext cx="2626040" cy="461665"/>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2400" b="1" kern="0" dirty="0" smtClean="0">
                <a:solidFill>
                  <a:srgbClr val="D6ECFF">
                    <a:lumMod val="50000"/>
                  </a:srgbClr>
                </a:solidFill>
              </a:rPr>
              <a:t>ATRIAL REACTIONS</a:t>
            </a:r>
            <a:endParaRPr kumimoji="0" lang="en-AU" sz="2400" b="1" i="0" u="none" strike="noStrike" kern="0" cap="none" spc="0" normalizeH="0" baseline="0" noProof="0" dirty="0">
              <a:ln>
                <a:noFill/>
              </a:ln>
              <a:solidFill>
                <a:srgbClr val="D6ECFF">
                  <a:lumMod val="50000"/>
                </a:srgbClr>
              </a:solidFill>
              <a:effectLst/>
              <a:uLnTx/>
              <a:uFillTx/>
            </a:endParaRPr>
          </a:p>
        </p:txBody>
      </p:sp>
      <p:pic>
        <p:nvPicPr>
          <p:cNvPr id="7" name="Picture 6" descr="Hrt-x 900683-3 atria MM x40-s.jpg"/>
          <p:cNvPicPr>
            <a:picLocks noGrp="1" noChangeAspect="1"/>
          </p:cNvPicPr>
          <p:nvPr isPhoto="1"/>
        </p:nvPicPr>
        <p:blipFill>
          <a:blip r:embed="rId3" cstate="screen">
            <a:lum bright="-5000" contrast="10000"/>
          </a:blip>
          <a:stretch>
            <a:fillRect/>
          </a:stretch>
        </p:blipFill>
        <p:spPr>
          <a:xfrm>
            <a:off x="179512" y="377280"/>
            <a:ext cx="8733961" cy="6480720"/>
          </a:xfrm>
          <a:prstGeom prst="rect">
            <a:avLst/>
          </a:prstGeom>
          <a:noFill/>
          <a:ln>
            <a:solidFill>
              <a:schemeClr val="tx1">
                <a:lumMod val="65000"/>
                <a:lumOff val="35000"/>
              </a:schemeClr>
            </a:solidFill>
          </a:ln>
        </p:spPr>
      </p:pic>
      <p:sp>
        <p:nvSpPr>
          <p:cNvPr id="8" name="TextBox 7"/>
          <p:cNvSpPr txBox="1"/>
          <p:nvPr/>
        </p:nvSpPr>
        <p:spPr>
          <a:xfrm>
            <a:off x="179512" y="548680"/>
            <a:ext cx="8784976" cy="646331"/>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AU" dirty="0" smtClean="0"/>
              <a:t>Detail of the </a:t>
            </a:r>
            <a:r>
              <a:rPr lang="en-AU" dirty="0" err="1" smtClean="0"/>
              <a:t>melanomacrophage</a:t>
            </a:r>
            <a:r>
              <a:rPr lang="en-AU" dirty="0" smtClean="0"/>
              <a:t> reaction, </a:t>
            </a:r>
            <a:r>
              <a:rPr lang="en-AU" dirty="0" err="1" smtClean="0"/>
              <a:t>atrial</a:t>
            </a:r>
            <a:r>
              <a:rPr lang="en-AU" dirty="0" smtClean="0"/>
              <a:t> myocardium, and mixed endothelium / </a:t>
            </a:r>
            <a:r>
              <a:rPr lang="en-AU" dirty="0" err="1" smtClean="0"/>
              <a:t>reticulo</a:t>
            </a:r>
            <a:r>
              <a:rPr lang="en-AU" dirty="0" smtClean="0"/>
              <a:t>-endothelium lining. </a:t>
            </a:r>
            <a:endParaRPr lang="en-AU" dirty="0"/>
          </a:p>
        </p:txBody>
      </p:sp>
      <p:pic>
        <p:nvPicPr>
          <p:cNvPr id="9" name="Picture 8" descr="Hrt-x 900683-3 spleen MM x10-s.jpg"/>
          <p:cNvPicPr>
            <a:picLocks noGrp="1" noChangeAspect="1"/>
          </p:cNvPicPr>
          <p:nvPr isPhoto="1"/>
        </p:nvPicPr>
        <p:blipFill>
          <a:blip r:embed="rId4" cstate="screen">
            <a:lum/>
          </a:blip>
          <a:stretch>
            <a:fillRect/>
          </a:stretch>
        </p:blipFill>
        <p:spPr>
          <a:xfrm>
            <a:off x="539552" y="905778"/>
            <a:ext cx="8021713" cy="5952222"/>
          </a:xfrm>
          <a:prstGeom prst="rect">
            <a:avLst/>
          </a:prstGeom>
          <a:noFill/>
          <a:ln>
            <a:solidFill>
              <a:schemeClr val="tx1">
                <a:lumMod val="65000"/>
                <a:lumOff val="35000"/>
              </a:schemeClr>
            </a:solidFill>
          </a:ln>
        </p:spPr>
      </p:pic>
      <p:sp>
        <p:nvSpPr>
          <p:cNvPr id="10" name="TextBox 9"/>
          <p:cNvSpPr txBox="1"/>
          <p:nvPr/>
        </p:nvSpPr>
        <p:spPr>
          <a:xfrm>
            <a:off x="539552" y="1052736"/>
            <a:ext cx="8064896" cy="923330"/>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AU" dirty="0" smtClean="0"/>
              <a:t>Spleen from this mackerel, showing that the </a:t>
            </a:r>
            <a:r>
              <a:rPr lang="en-AU" dirty="0" err="1" smtClean="0"/>
              <a:t>atrial</a:t>
            </a:r>
            <a:r>
              <a:rPr lang="en-AU" dirty="0" smtClean="0"/>
              <a:t> </a:t>
            </a:r>
            <a:r>
              <a:rPr lang="en-AU" dirty="0" err="1" smtClean="0"/>
              <a:t>melanomacrophage</a:t>
            </a:r>
            <a:r>
              <a:rPr lang="en-AU" dirty="0" smtClean="0"/>
              <a:t> reaction is part of a body-wide reaction in sites of with high numbers of </a:t>
            </a:r>
            <a:r>
              <a:rPr lang="en-AU" dirty="0" err="1" smtClean="0"/>
              <a:t>reticulo</a:t>
            </a:r>
            <a:r>
              <a:rPr lang="en-AU" dirty="0" smtClean="0"/>
              <a:t>-endothelial cells.  </a:t>
            </a:r>
            <a:endParaRPr lang="en-AU" dirty="0"/>
          </a:p>
        </p:txBody>
      </p:sp>
      <p:pic>
        <p:nvPicPr>
          <p:cNvPr id="11" name="Picture 10" descr="P8120040-s14.jpg"/>
          <p:cNvPicPr>
            <a:picLocks noChangeAspect="1"/>
          </p:cNvPicPr>
          <p:nvPr/>
        </p:nvPicPr>
        <p:blipFill>
          <a:blip r:embed="rId5" cstate="print"/>
          <a:stretch>
            <a:fillRect/>
          </a:stretch>
        </p:blipFill>
        <p:spPr>
          <a:xfrm>
            <a:off x="1176131" y="1772816"/>
            <a:ext cx="6780246" cy="5085184"/>
          </a:xfrm>
          <a:prstGeom prst="rect">
            <a:avLst/>
          </a:prstGeom>
          <a:ln>
            <a:solidFill>
              <a:schemeClr val="tx1">
                <a:lumMod val="65000"/>
                <a:lumOff val="35000"/>
              </a:schemeClr>
            </a:solidFill>
          </a:ln>
        </p:spPr>
      </p:pic>
      <p:sp>
        <p:nvSpPr>
          <p:cNvPr id="12" name="TextBox 11"/>
          <p:cNvSpPr txBox="1"/>
          <p:nvPr/>
        </p:nvSpPr>
        <p:spPr>
          <a:xfrm>
            <a:off x="1187624" y="2348880"/>
            <a:ext cx="6696744" cy="923330"/>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AU" dirty="0" smtClean="0"/>
              <a:t>Paler </a:t>
            </a:r>
            <a:r>
              <a:rPr lang="en-AU" dirty="0" err="1" smtClean="0"/>
              <a:t>melanomacrophages</a:t>
            </a:r>
            <a:r>
              <a:rPr lang="en-AU" dirty="0" smtClean="0"/>
              <a:t> are present also in the liver of this fish, which had metazoan parasites in the abdominal cavity and putative X-cells in the gills (See Part 12C).</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rt-x 073342-4 acute yersn-haemorrhge-s.jpg"/>
          <p:cNvPicPr>
            <a:picLocks noGrp="1" noChangeAspect="1"/>
          </p:cNvPicPr>
          <p:nvPr isPhoto="1"/>
        </p:nvPicPr>
        <p:blipFill>
          <a:blip r:embed="rId2" cstate="screen">
            <a:lum/>
          </a:blip>
          <a:stretch>
            <a:fillRect/>
          </a:stretch>
        </p:blipFill>
        <p:spPr>
          <a:xfrm>
            <a:off x="0" y="36513"/>
            <a:ext cx="9144000" cy="6784975"/>
          </a:xfrm>
          <a:prstGeom prst="rect">
            <a:avLst/>
          </a:prstGeom>
          <a:noFill/>
          <a:ln>
            <a:noFill/>
          </a:ln>
        </p:spPr>
      </p:pic>
      <p:sp>
        <p:nvSpPr>
          <p:cNvPr id="5" name="TextBox 4"/>
          <p:cNvSpPr txBox="1"/>
          <p:nvPr/>
        </p:nvSpPr>
        <p:spPr>
          <a:xfrm>
            <a:off x="0" y="152400"/>
            <a:ext cx="9144000" cy="923330"/>
          </a:xfrm>
          <a:prstGeom prst="rect">
            <a:avLst/>
          </a:prstGeom>
          <a:solidFill>
            <a:srgbClr val="FFFFFF">
              <a:alpha val="50196"/>
            </a:srgbClr>
          </a:solidFill>
        </p:spPr>
        <p:txBody>
          <a:bodyPr wrap="square" rtlCol="0">
            <a:spAutoFit/>
          </a:bodyPr>
          <a:lstStyle/>
          <a:p>
            <a:pPr>
              <a:spcAft>
                <a:spcPts val="300"/>
              </a:spcAft>
            </a:pPr>
            <a:r>
              <a:rPr lang="en-AU" dirty="0" smtClean="0">
                <a:solidFill>
                  <a:prstClr val="black"/>
                </a:solidFill>
              </a:rPr>
              <a:t>The heart of this fish shows hyperaemia and haemorrhage of the ventricular wall (also uncommon). Note that this fish also showed increased myocardial thickness (hypertrophy), presumably reflecting prior circulatory effort. </a:t>
            </a:r>
          </a:p>
        </p:txBody>
      </p:sp>
      <p:pic>
        <p:nvPicPr>
          <p:cNvPr id="10" name="Picture 9" descr="Hrt-x 073342-4 yersn-haemorrhgex20-s.jpg"/>
          <p:cNvPicPr>
            <a:picLocks noGrp="1" noChangeAspect="1"/>
          </p:cNvPicPr>
          <p:nvPr isPhoto="1"/>
        </p:nvPicPr>
        <p:blipFill>
          <a:blip r:embed="rId3" cstate="screen">
            <a:lum/>
          </a:blip>
          <a:stretch>
            <a:fillRect/>
          </a:stretch>
        </p:blipFill>
        <p:spPr>
          <a:xfrm>
            <a:off x="457200" y="751524"/>
            <a:ext cx="8229600" cy="6106477"/>
          </a:xfrm>
          <a:prstGeom prst="rect">
            <a:avLst/>
          </a:prstGeom>
          <a:noFill/>
          <a:ln>
            <a:solidFill>
              <a:schemeClr val="tx1"/>
            </a:solidFill>
          </a:ln>
        </p:spPr>
      </p:pic>
      <p:sp>
        <p:nvSpPr>
          <p:cNvPr id="11" name="TextBox 10"/>
          <p:cNvSpPr txBox="1"/>
          <p:nvPr/>
        </p:nvSpPr>
        <p:spPr>
          <a:xfrm>
            <a:off x="457200" y="914400"/>
            <a:ext cx="3200400" cy="369332"/>
          </a:xfrm>
          <a:prstGeom prst="rect">
            <a:avLst/>
          </a:prstGeom>
          <a:solidFill>
            <a:srgbClr val="FFFFFF">
              <a:alpha val="50196"/>
            </a:srgbClr>
          </a:solidFill>
        </p:spPr>
        <p:txBody>
          <a:bodyPr wrap="square" rtlCol="0">
            <a:spAutoFit/>
          </a:bodyPr>
          <a:lstStyle/>
          <a:p>
            <a:pPr>
              <a:spcAft>
                <a:spcPts val="300"/>
              </a:spcAft>
            </a:pPr>
            <a:r>
              <a:rPr lang="en-AU" dirty="0" smtClean="0">
                <a:solidFill>
                  <a:prstClr val="black"/>
                </a:solidFill>
              </a:rPr>
              <a:t>Details of the myocardial lesion.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rt-X 041568-3 x4-s.jpg"/>
          <p:cNvPicPr>
            <a:picLocks noGrp="1" noChangeAspect="1"/>
          </p:cNvPicPr>
          <p:nvPr isPhoto="1"/>
        </p:nvPicPr>
        <p:blipFill>
          <a:blip r:embed="rId2" cstate="screen">
            <a:lum/>
          </a:blip>
          <a:stretch>
            <a:fillRect/>
          </a:stretch>
        </p:blipFill>
        <p:spPr>
          <a:xfrm>
            <a:off x="0" y="36513"/>
            <a:ext cx="9144000" cy="6784975"/>
          </a:xfrm>
          <a:prstGeom prst="rect">
            <a:avLst/>
          </a:prstGeom>
          <a:noFill/>
          <a:ln>
            <a:noFill/>
          </a:ln>
        </p:spPr>
      </p:pic>
      <p:sp>
        <p:nvSpPr>
          <p:cNvPr id="5" name="TextBox 4"/>
          <p:cNvSpPr txBox="1"/>
          <p:nvPr/>
        </p:nvSpPr>
        <p:spPr>
          <a:xfrm>
            <a:off x="0" y="1"/>
            <a:ext cx="8686800" cy="461665"/>
          </a:xfrm>
          <a:prstGeom prst="rect">
            <a:avLst/>
          </a:prstGeom>
          <a:solidFill>
            <a:schemeClr val="bg1"/>
          </a:solidFill>
        </p:spPr>
        <p:txBody>
          <a:bodyPr wrap="square" rtlCol="0">
            <a:spAutoFit/>
          </a:bodyPr>
          <a:lstStyle/>
          <a:p>
            <a:pPr lvl="0"/>
            <a:r>
              <a:rPr lang="en-AU" sz="2000" dirty="0" smtClean="0">
                <a:solidFill>
                  <a:srgbClr val="1AB39F"/>
                </a:solidFill>
                <a:effectLst>
                  <a:outerShdw blurRad="38100" dist="38100" dir="2700000" algn="tl">
                    <a:srgbClr val="000000">
                      <a:alpha val="43137"/>
                    </a:srgbClr>
                  </a:outerShdw>
                </a:effectLst>
              </a:rPr>
              <a:t>Bacterial example 3.</a:t>
            </a:r>
            <a:r>
              <a:rPr lang="en-AU" sz="2400" dirty="0" smtClean="0">
                <a:solidFill>
                  <a:srgbClr val="1AB39F"/>
                </a:solidFill>
                <a:effectLst>
                  <a:outerShdw blurRad="38100" dist="38100" dir="2700000" algn="tl">
                    <a:srgbClr val="000000">
                      <a:alpha val="43137"/>
                    </a:srgbClr>
                  </a:outerShdw>
                </a:effectLst>
              </a:rPr>
              <a:t> </a:t>
            </a:r>
            <a:r>
              <a:rPr lang="en-AU" sz="2000" i="1" dirty="0" err="1" smtClean="0">
                <a:solidFill>
                  <a:srgbClr val="1AB39F"/>
                </a:solidFill>
                <a:effectLst>
                  <a:outerShdw blurRad="38100" dist="38100" dir="2700000" algn="tl">
                    <a:srgbClr val="000000">
                      <a:alpha val="43137"/>
                    </a:srgbClr>
                  </a:outerShdw>
                </a:effectLst>
              </a:rPr>
              <a:t>Aeromonas</a:t>
            </a:r>
            <a:r>
              <a:rPr lang="en-AU" sz="2000" i="1" dirty="0" smtClean="0">
                <a:solidFill>
                  <a:srgbClr val="1AB39F"/>
                </a:solidFill>
                <a:effectLst>
                  <a:outerShdw blurRad="38100" dist="38100" dir="2700000" algn="tl">
                    <a:srgbClr val="000000">
                      <a:alpha val="43137"/>
                    </a:srgbClr>
                  </a:outerShdw>
                </a:effectLst>
              </a:rPr>
              <a:t> </a:t>
            </a:r>
            <a:r>
              <a:rPr lang="en-AU" sz="2000" i="1" dirty="0" err="1" smtClean="0">
                <a:solidFill>
                  <a:srgbClr val="1AB39F"/>
                </a:solidFill>
                <a:effectLst>
                  <a:outerShdw blurRad="38100" dist="38100" dir="2700000" algn="tl">
                    <a:srgbClr val="000000">
                      <a:alpha val="43137"/>
                    </a:srgbClr>
                  </a:outerShdw>
                </a:effectLst>
              </a:rPr>
              <a:t>salmonicida</a:t>
            </a:r>
            <a:r>
              <a:rPr lang="en-AU" sz="2000" i="1" dirty="0" smtClean="0">
                <a:solidFill>
                  <a:srgbClr val="1AB39F"/>
                </a:solidFill>
                <a:effectLst>
                  <a:outerShdw blurRad="38100" dist="38100" dir="2700000" algn="tl">
                    <a:srgbClr val="000000">
                      <a:alpha val="43137"/>
                    </a:srgbClr>
                  </a:outerShdw>
                </a:effectLst>
              </a:rPr>
              <a:t> </a:t>
            </a:r>
            <a:r>
              <a:rPr lang="en-AU" sz="2000" dirty="0" smtClean="0">
                <a:solidFill>
                  <a:srgbClr val="1AB39F"/>
                </a:solidFill>
                <a:effectLst>
                  <a:outerShdw blurRad="38100" dist="38100" dir="2700000" algn="tl">
                    <a:srgbClr val="000000">
                      <a:alpha val="43137"/>
                    </a:srgbClr>
                  </a:outerShdw>
                </a:effectLst>
              </a:rPr>
              <a:t>infection in an Atlantic salmon. </a:t>
            </a:r>
            <a:endParaRPr lang="en-AU" sz="2800" dirty="0">
              <a:solidFill>
                <a:srgbClr val="1AB39F"/>
              </a:solidFill>
              <a:effectLst>
                <a:outerShdw blurRad="38100" dist="38100" dir="2700000" algn="tl">
                  <a:srgbClr val="000000">
                    <a:alpha val="43137"/>
                  </a:srgbClr>
                </a:outerShdw>
              </a:effectLst>
            </a:endParaRPr>
          </a:p>
        </p:txBody>
      </p:sp>
      <p:sp>
        <p:nvSpPr>
          <p:cNvPr id="6" name="TextBox 5"/>
          <p:cNvSpPr txBox="1"/>
          <p:nvPr/>
        </p:nvSpPr>
        <p:spPr>
          <a:xfrm>
            <a:off x="179512" y="764704"/>
            <a:ext cx="8839200" cy="646331"/>
          </a:xfrm>
          <a:prstGeom prst="rect">
            <a:avLst/>
          </a:prstGeom>
          <a:solidFill>
            <a:srgbClr val="FFFFFF">
              <a:alpha val="50196"/>
            </a:srgbClr>
          </a:solidFill>
        </p:spPr>
        <p:txBody>
          <a:bodyPr wrap="square" rtlCol="0">
            <a:spAutoFit/>
          </a:bodyPr>
          <a:lstStyle/>
          <a:p>
            <a:pPr>
              <a:spcAft>
                <a:spcPts val="300"/>
              </a:spcAft>
            </a:pPr>
            <a:r>
              <a:rPr lang="en-AU" dirty="0" smtClean="0">
                <a:solidFill>
                  <a:prstClr val="black"/>
                </a:solidFill>
              </a:rPr>
              <a:t>A colony of marine atypical </a:t>
            </a:r>
            <a:r>
              <a:rPr lang="en-AU" i="1" dirty="0" smtClean="0"/>
              <a:t>A. </a:t>
            </a:r>
            <a:r>
              <a:rPr lang="en-AU" i="1" dirty="0" err="1" smtClean="0"/>
              <a:t>salmonicida</a:t>
            </a:r>
            <a:r>
              <a:rPr lang="en-AU" i="1" dirty="0" smtClean="0"/>
              <a:t> </a:t>
            </a:r>
            <a:r>
              <a:rPr lang="en-AU" dirty="0" smtClean="0"/>
              <a:t>(atypical</a:t>
            </a:r>
            <a:r>
              <a:rPr lang="en-AU" i="1" dirty="0" smtClean="0"/>
              <a:t> </a:t>
            </a:r>
            <a:r>
              <a:rPr lang="en-AU" i="1" dirty="0" err="1" smtClean="0"/>
              <a:t>A.salmonicida</a:t>
            </a:r>
            <a:r>
              <a:rPr lang="en-AU" i="1" dirty="0" smtClean="0"/>
              <a:t> </a:t>
            </a:r>
            <a:r>
              <a:rPr lang="en-AU" dirty="0" err="1" smtClean="0"/>
              <a:t>bv</a:t>
            </a:r>
            <a:r>
              <a:rPr lang="en-AU" dirty="0" smtClean="0"/>
              <a:t> </a:t>
            </a:r>
            <a:r>
              <a:rPr lang="en-AU" dirty="0" err="1" smtClean="0"/>
              <a:t>acheron</a:t>
            </a:r>
            <a:r>
              <a:rPr lang="en-AU" dirty="0" smtClean="0"/>
              <a:t>), in the  myocardium of a maturing female salmon from the West Coast region of Tasmania. </a:t>
            </a:r>
            <a:endParaRPr lang="en-AU" dirty="0" smtClean="0">
              <a:solidFill>
                <a:prstClr val="black"/>
              </a:solidFill>
            </a:endParaRPr>
          </a:p>
        </p:txBody>
      </p:sp>
      <p:sp>
        <p:nvSpPr>
          <p:cNvPr id="7" name="Right Arrow 6"/>
          <p:cNvSpPr/>
          <p:nvPr/>
        </p:nvSpPr>
        <p:spPr>
          <a:xfrm>
            <a:off x="3657600" y="2286000"/>
            <a:ext cx="288032" cy="28803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descr="Hrt-X 041568-3 x20-s.jpg"/>
          <p:cNvPicPr>
            <a:picLocks noGrp="1" noChangeAspect="1"/>
          </p:cNvPicPr>
          <p:nvPr isPhoto="1"/>
        </p:nvPicPr>
        <p:blipFill>
          <a:blip r:embed="rId3" cstate="screen">
            <a:lum/>
          </a:blip>
          <a:stretch>
            <a:fillRect/>
          </a:stretch>
        </p:blipFill>
        <p:spPr>
          <a:xfrm>
            <a:off x="381000" y="660903"/>
            <a:ext cx="8351726" cy="6197097"/>
          </a:xfrm>
          <a:prstGeom prst="rect">
            <a:avLst/>
          </a:prstGeom>
          <a:noFill/>
          <a:ln>
            <a:noFill/>
          </a:ln>
        </p:spPr>
      </p:pic>
      <p:sp>
        <p:nvSpPr>
          <p:cNvPr id="9" name="TextBox 8"/>
          <p:cNvSpPr txBox="1"/>
          <p:nvPr/>
        </p:nvSpPr>
        <p:spPr>
          <a:xfrm>
            <a:off x="381000" y="3276600"/>
            <a:ext cx="8382000" cy="1515800"/>
          </a:xfrm>
          <a:prstGeom prst="rect">
            <a:avLst/>
          </a:prstGeom>
          <a:solidFill>
            <a:srgbClr val="FFFFFF">
              <a:alpha val="50196"/>
            </a:srgbClr>
          </a:solidFill>
        </p:spPr>
        <p:txBody>
          <a:bodyPr wrap="square" rtlCol="0">
            <a:spAutoFit/>
          </a:bodyPr>
          <a:lstStyle/>
          <a:p>
            <a:pPr>
              <a:spcAft>
                <a:spcPts val="300"/>
              </a:spcAft>
            </a:pPr>
            <a:r>
              <a:rPr lang="en-AU" dirty="0" smtClean="0">
                <a:solidFill>
                  <a:prstClr val="black"/>
                </a:solidFill>
              </a:rPr>
              <a:t>Detail: Note the dense clumps (</a:t>
            </a:r>
            <a:r>
              <a:rPr lang="en-AU" dirty="0" err="1" smtClean="0">
                <a:solidFill>
                  <a:prstClr val="black"/>
                </a:solidFill>
              </a:rPr>
              <a:t>microcolonies</a:t>
            </a:r>
            <a:r>
              <a:rPr lang="en-AU" dirty="0" smtClean="0">
                <a:solidFill>
                  <a:prstClr val="black"/>
                </a:solidFill>
              </a:rPr>
              <a:t>) , indicative of a non-motile bacterium, typical of this species, and the lack of host reaction. (Hosts with clumps such as these would usually die of toxaemia before a reaction is mounted). </a:t>
            </a:r>
          </a:p>
          <a:p>
            <a:pPr>
              <a:spcAft>
                <a:spcPts val="300"/>
              </a:spcAft>
            </a:pPr>
            <a:r>
              <a:rPr lang="en-AU" i="1" dirty="0" err="1" smtClean="0"/>
              <a:t>Aeromonas</a:t>
            </a:r>
            <a:r>
              <a:rPr lang="en-AU" i="1" dirty="0" smtClean="0"/>
              <a:t> </a:t>
            </a:r>
            <a:r>
              <a:rPr lang="en-AU" i="1" dirty="0" err="1" smtClean="0"/>
              <a:t>salmonicida</a:t>
            </a:r>
            <a:r>
              <a:rPr lang="en-AU" dirty="0" smtClean="0"/>
              <a:t> are also known to produce strong </a:t>
            </a:r>
            <a:r>
              <a:rPr lang="en-AU" dirty="0" err="1" smtClean="0"/>
              <a:t>leucocidins</a:t>
            </a:r>
            <a:r>
              <a:rPr lang="en-AU" dirty="0" smtClean="0"/>
              <a:t> which destroy leucocytes which further impedes an </a:t>
            </a:r>
            <a:r>
              <a:rPr lang="en-AU" dirty="0" err="1" smtClean="0"/>
              <a:t>flammatory</a:t>
            </a:r>
            <a:r>
              <a:rPr lang="en-AU" dirty="0" smtClean="0"/>
              <a:t> cell response in the acute disease. </a:t>
            </a:r>
            <a:endParaRPr lang="en-AU" dirty="0" smtClean="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rt-4 931061-3 wall&amp;Asal-s.jpg"/>
          <p:cNvPicPr>
            <a:picLocks noGrp="1" noChangeAspect="1"/>
          </p:cNvPicPr>
          <p:nvPr isPhoto="1"/>
        </p:nvPicPr>
        <p:blipFill>
          <a:blip r:embed="rId2" cstate="screen">
            <a:lum contrast="10000"/>
          </a:blip>
          <a:stretch>
            <a:fillRect/>
          </a:stretch>
        </p:blipFill>
        <p:spPr>
          <a:xfrm>
            <a:off x="381000" y="638440"/>
            <a:ext cx="8382000" cy="6219560"/>
          </a:xfrm>
          <a:prstGeom prst="rect">
            <a:avLst/>
          </a:prstGeom>
          <a:noFill/>
          <a:ln>
            <a:noFill/>
          </a:ln>
        </p:spPr>
      </p:pic>
      <p:sp>
        <p:nvSpPr>
          <p:cNvPr id="5" name="TextBox 4"/>
          <p:cNvSpPr txBox="1"/>
          <p:nvPr/>
        </p:nvSpPr>
        <p:spPr>
          <a:xfrm>
            <a:off x="0" y="1"/>
            <a:ext cx="9144000" cy="523220"/>
          </a:xfrm>
          <a:prstGeom prst="rect">
            <a:avLst/>
          </a:prstGeom>
          <a:solidFill>
            <a:schemeClr val="bg1"/>
          </a:solidFill>
        </p:spPr>
        <p:txBody>
          <a:bodyPr wrap="square" rtlCol="0">
            <a:spAutoFit/>
          </a:bodyPr>
          <a:lstStyle/>
          <a:p>
            <a:pPr lvl="0"/>
            <a:r>
              <a:rPr lang="en-AU" sz="2400" b="1" dirty="0" smtClean="0">
                <a:solidFill>
                  <a:srgbClr val="1AB39F"/>
                </a:solidFill>
                <a:effectLst>
                  <a:outerShdw blurRad="38100" dist="38100" dir="2700000" algn="tl">
                    <a:srgbClr val="000000">
                      <a:alpha val="43137"/>
                    </a:srgbClr>
                  </a:outerShdw>
                </a:effectLst>
              </a:rPr>
              <a:t>Bacterial example 4.</a:t>
            </a:r>
            <a:r>
              <a:rPr lang="en-AU" sz="2800" b="1" dirty="0" smtClean="0">
                <a:solidFill>
                  <a:srgbClr val="1AB39F"/>
                </a:solidFill>
                <a:effectLst>
                  <a:outerShdw blurRad="38100" dist="38100" dir="2700000" algn="tl">
                    <a:srgbClr val="000000">
                      <a:alpha val="43137"/>
                    </a:srgbClr>
                  </a:outerShdw>
                </a:effectLst>
              </a:rPr>
              <a:t> </a:t>
            </a:r>
            <a:r>
              <a:rPr lang="en-AU" sz="2000" i="1" dirty="0" err="1" smtClean="0">
                <a:effectLst>
                  <a:outerShdw blurRad="38100" dist="38100" dir="2700000" algn="tl">
                    <a:srgbClr val="000000">
                      <a:alpha val="43137"/>
                    </a:srgbClr>
                  </a:outerShdw>
                </a:effectLst>
              </a:rPr>
              <a:t>Aeromonas</a:t>
            </a:r>
            <a:r>
              <a:rPr lang="en-AU" sz="2000" i="1" dirty="0" smtClean="0">
                <a:effectLst>
                  <a:outerShdw blurRad="38100" dist="38100" dir="2700000" algn="tl">
                    <a:srgbClr val="000000">
                      <a:alpha val="43137"/>
                    </a:srgbClr>
                  </a:outerShdw>
                </a:effectLst>
              </a:rPr>
              <a:t> </a:t>
            </a:r>
            <a:r>
              <a:rPr lang="en-AU" sz="2000" i="1" dirty="0" err="1" smtClean="0">
                <a:effectLst>
                  <a:outerShdw blurRad="38100" dist="38100" dir="2700000" algn="tl">
                    <a:srgbClr val="000000">
                      <a:alpha val="43137"/>
                    </a:srgbClr>
                  </a:outerShdw>
                </a:effectLst>
              </a:rPr>
              <a:t>salmonicida</a:t>
            </a:r>
            <a:r>
              <a:rPr lang="en-AU" sz="2000" i="1" dirty="0" smtClean="0">
                <a:effectLst>
                  <a:outerShdw blurRad="38100" dist="38100" dir="2700000" algn="tl">
                    <a:srgbClr val="000000">
                      <a:alpha val="43137"/>
                    </a:srgbClr>
                  </a:outerShdw>
                </a:effectLst>
              </a:rPr>
              <a:t> </a:t>
            </a:r>
            <a:r>
              <a:rPr lang="en-AU" sz="2000" dirty="0" smtClean="0">
                <a:effectLst>
                  <a:outerShdw blurRad="38100" dist="38100" dir="2700000" algn="tl">
                    <a:srgbClr val="000000">
                      <a:alpha val="43137"/>
                    </a:srgbClr>
                  </a:outerShdw>
                </a:effectLst>
              </a:rPr>
              <a:t>infection in a greenback flounder. </a:t>
            </a:r>
            <a:endParaRPr lang="en-AU" sz="2800" b="1" dirty="0">
              <a:solidFill>
                <a:srgbClr val="1AB39F"/>
              </a:solidFill>
              <a:effectLst>
                <a:outerShdw blurRad="38100" dist="38100" dir="2700000" algn="tl">
                  <a:srgbClr val="000000">
                    <a:alpha val="43137"/>
                  </a:srgbClr>
                </a:outerShdw>
              </a:effectLst>
            </a:endParaRPr>
          </a:p>
        </p:txBody>
      </p:sp>
      <p:sp>
        <p:nvSpPr>
          <p:cNvPr id="6" name="TextBox 5"/>
          <p:cNvSpPr txBox="1"/>
          <p:nvPr/>
        </p:nvSpPr>
        <p:spPr>
          <a:xfrm>
            <a:off x="323528" y="692696"/>
            <a:ext cx="8382000" cy="646331"/>
          </a:xfrm>
          <a:prstGeom prst="rect">
            <a:avLst/>
          </a:prstGeom>
          <a:solidFill>
            <a:srgbClr val="FFFFFF">
              <a:alpha val="50196"/>
            </a:srgbClr>
          </a:solidFill>
        </p:spPr>
        <p:txBody>
          <a:bodyPr wrap="square" rtlCol="0">
            <a:spAutoFit/>
          </a:bodyPr>
          <a:lstStyle/>
          <a:p>
            <a:pPr>
              <a:spcAft>
                <a:spcPts val="300"/>
              </a:spcAft>
            </a:pPr>
            <a:r>
              <a:rPr lang="en-AU" dirty="0" smtClean="0">
                <a:solidFill>
                  <a:prstClr val="black"/>
                </a:solidFill>
              </a:rPr>
              <a:t>Multiple </a:t>
            </a:r>
            <a:r>
              <a:rPr lang="en-AU" dirty="0" err="1" smtClean="0">
                <a:solidFill>
                  <a:prstClr val="black"/>
                </a:solidFill>
              </a:rPr>
              <a:t>microcolonies</a:t>
            </a:r>
            <a:r>
              <a:rPr lang="en-AU" dirty="0" smtClean="0">
                <a:solidFill>
                  <a:prstClr val="black"/>
                </a:solidFill>
              </a:rPr>
              <a:t> of marine atypical </a:t>
            </a:r>
            <a:r>
              <a:rPr lang="en-AU" i="1" dirty="0" smtClean="0"/>
              <a:t>A. </a:t>
            </a:r>
            <a:r>
              <a:rPr lang="en-AU" i="1" dirty="0" err="1" smtClean="0"/>
              <a:t>salmonicida</a:t>
            </a:r>
            <a:r>
              <a:rPr lang="en-AU" i="1" dirty="0" smtClean="0"/>
              <a:t> </a:t>
            </a:r>
            <a:r>
              <a:rPr lang="en-AU" dirty="0" smtClean="0"/>
              <a:t>(</a:t>
            </a:r>
            <a:r>
              <a:rPr lang="en-AU" dirty="0" err="1" smtClean="0"/>
              <a:t>biovar</a:t>
            </a:r>
            <a:r>
              <a:rPr lang="en-AU" dirty="0" smtClean="0"/>
              <a:t> </a:t>
            </a:r>
            <a:r>
              <a:rPr lang="en-AU" dirty="0" err="1" smtClean="0"/>
              <a:t>acheron</a:t>
            </a:r>
            <a:r>
              <a:rPr lang="en-AU" dirty="0" smtClean="0"/>
              <a:t>) in the myocardium of a greenback flounder, </a:t>
            </a:r>
            <a:r>
              <a:rPr lang="en-US" i="1" dirty="0" err="1" smtClean="0"/>
              <a:t>Rhombosolea</a:t>
            </a:r>
            <a:r>
              <a:rPr lang="en-US" i="1" dirty="0" smtClean="0"/>
              <a:t> </a:t>
            </a:r>
            <a:r>
              <a:rPr lang="en-US" i="1" dirty="0" err="1" smtClean="0"/>
              <a:t>tapirina</a:t>
            </a:r>
            <a:r>
              <a:rPr lang="en-US" i="1" dirty="0" smtClean="0"/>
              <a:t>. </a:t>
            </a:r>
            <a:r>
              <a:rPr lang="en-AU" dirty="0" smtClean="0"/>
              <a:t> </a:t>
            </a:r>
            <a:endParaRPr lang="en-AU" dirty="0" smtClean="0">
              <a:solidFill>
                <a:prstClr val="black"/>
              </a:solidFill>
            </a:endParaRPr>
          </a:p>
        </p:txBody>
      </p:sp>
      <p:sp>
        <p:nvSpPr>
          <p:cNvPr id="7" name="Right Arrow 6"/>
          <p:cNvSpPr/>
          <p:nvPr/>
        </p:nvSpPr>
        <p:spPr>
          <a:xfrm>
            <a:off x="2057400" y="2667000"/>
            <a:ext cx="288032" cy="28803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ight Arrow 7"/>
          <p:cNvSpPr/>
          <p:nvPr/>
        </p:nvSpPr>
        <p:spPr>
          <a:xfrm>
            <a:off x="4191000" y="3581400"/>
            <a:ext cx="288032" cy="28803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ight Arrow 8"/>
          <p:cNvSpPr/>
          <p:nvPr/>
        </p:nvSpPr>
        <p:spPr>
          <a:xfrm>
            <a:off x="3733800" y="2286000"/>
            <a:ext cx="288032" cy="28803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ight Arrow 9"/>
          <p:cNvSpPr/>
          <p:nvPr/>
        </p:nvSpPr>
        <p:spPr>
          <a:xfrm>
            <a:off x="6781800" y="1524000"/>
            <a:ext cx="288032" cy="28803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ight Arrow 10"/>
          <p:cNvSpPr/>
          <p:nvPr/>
        </p:nvSpPr>
        <p:spPr>
          <a:xfrm>
            <a:off x="2743200" y="6569968"/>
            <a:ext cx="288032" cy="28803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descr="Hrt-4 931061-3 wall&amp;Asalx20-s.jpg"/>
          <p:cNvPicPr>
            <a:picLocks noGrp="1" noChangeAspect="1"/>
          </p:cNvPicPr>
          <p:nvPr isPhoto="1"/>
        </p:nvPicPr>
        <p:blipFill>
          <a:blip r:embed="rId3" cstate="screen">
            <a:lum/>
          </a:blip>
          <a:srcRect/>
          <a:stretch>
            <a:fillRect/>
          </a:stretch>
        </p:blipFill>
        <p:spPr>
          <a:xfrm>
            <a:off x="228600" y="938676"/>
            <a:ext cx="8686800" cy="5919324"/>
          </a:xfrm>
          <a:prstGeom prst="rect">
            <a:avLst/>
          </a:prstGeom>
          <a:noFill/>
          <a:ln>
            <a:solidFill>
              <a:schemeClr val="tx1">
                <a:lumMod val="65000"/>
                <a:lumOff val="35000"/>
              </a:schemeClr>
            </a:solidFill>
          </a:ln>
        </p:spPr>
      </p:pic>
      <p:sp>
        <p:nvSpPr>
          <p:cNvPr id="14" name="Right Arrow 13"/>
          <p:cNvSpPr/>
          <p:nvPr/>
        </p:nvSpPr>
        <p:spPr>
          <a:xfrm>
            <a:off x="2057400" y="2286000"/>
            <a:ext cx="288032" cy="288032"/>
          </a:xfrm>
          <a:prstGeom prst="rightArrow">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ight Arrow 14"/>
          <p:cNvSpPr/>
          <p:nvPr/>
        </p:nvSpPr>
        <p:spPr>
          <a:xfrm>
            <a:off x="5181600" y="1676400"/>
            <a:ext cx="288032" cy="288032"/>
          </a:xfrm>
          <a:prstGeom prst="rightArrow">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ight Arrow 15"/>
          <p:cNvSpPr/>
          <p:nvPr/>
        </p:nvSpPr>
        <p:spPr>
          <a:xfrm>
            <a:off x="6477000" y="4267200"/>
            <a:ext cx="288032" cy="28803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228600" y="4953000"/>
            <a:ext cx="8686800" cy="1477328"/>
          </a:xfrm>
          <a:prstGeom prst="rect">
            <a:avLst/>
          </a:prstGeom>
          <a:solidFill>
            <a:srgbClr val="FFFFFF">
              <a:alpha val="50196"/>
            </a:srgbClr>
          </a:solidFill>
        </p:spPr>
        <p:txBody>
          <a:bodyPr wrap="square" rtlCol="0">
            <a:spAutoFit/>
          </a:bodyPr>
          <a:lstStyle/>
          <a:p>
            <a:pPr>
              <a:spcAft>
                <a:spcPts val="300"/>
              </a:spcAft>
            </a:pPr>
            <a:r>
              <a:rPr lang="en-AU" dirty="0" smtClean="0">
                <a:solidFill>
                  <a:prstClr val="black"/>
                </a:solidFill>
              </a:rPr>
              <a:t>As seen previously in the spleen (Part 5), greenback flounder were able to mount a response to this strain (not always successfully). One site is similar to the above, with bacterial proliferation without obvious reaction (white arrow). Two others in this field show a host reaction, as well as fibrin associated with tissue degeneration – also an indication of a </a:t>
            </a:r>
            <a:r>
              <a:rPr lang="en-AU" dirty="0" smtClean="0"/>
              <a:t> more prolonged course than seen in the salmon (pink arrows). </a:t>
            </a:r>
            <a:endParaRPr lang="en-AU" dirty="0" smtClean="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4" grpId="0" animBg="1"/>
      <p:bldP spid="15" grpId="0" animBg="1"/>
      <p:bldP spid="16" grpId="0" animBg="1"/>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rt-30 Sl-Q Strep iniae in ventricle x10-s.jpg"/>
          <p:cNvPicPr>
            <a:picLocks noGrp="1" noChangeAspect="1"/>
          </p:cNvPicPr>
          <p:nvPr isPhoto="1"/>
        </p:nvPicPr>
        <p:blipFill>
          <a:blip r:embed="rId2" cstate="screen">
            <a:lum bright="5000" contrast="10000"/>
          </a:blip>
          <a:stretch>
            <a:fillRect/>
          </a:stretch>
        </p:blipFill>
        <p:spPr>
          <a:xfrm>
            <a:off x="457200" y="609600"/>
            <a:ext cx="8371660" cy="6248400"/>
          </a:xfrm>
          <a:prstGeom prst="rect">
            <a:avLst/>
          </a:prstGeom>
          <a:noFill/>
          <a:ln>
            <a:noFill/>
          </a:ln>
        </p:spPr>
      </p:pic>
      <p:sp>
        <p:nvSpPr>
          <p:cNvPr id="5" name="TextBox 4"/>
          <p:cNvSpPr txBox="1"/>
          <p:nvPr/>
        </p:nvSpPr>
        <p:spPr>
          <a:xfrm>
            <a:off x="0" y="1"/>
            <a:ext cx="9144000" cy="646331"/>
          </a:xfrm>
          <a:prstGeom prst="rect">
            <a:avLst/>
          </a:prstGeom>
          <a:solidFill>
            <a:schemeClr val="bg1"/>
          </a:solidFill>
        </p:spPr>
        <p:txBody>
          <a:bodyPr wrap="square" rtlCol="0">
            <a:spAutoFit/>
          </a:bodyPr>
          <a:lstStyle/>
          <a:p>
            <a:pPr lvl="0"/>
            <a:r>
              <a:rPr lang="en-AU" sz="2000" b="1" dirty="0" smtClean="0">
                <a:solidFill>
                  <a:srgbClr val="1AB39F"/>
                </a:solidFill>
                <a:effectLst>
                  <a:outerShdw blurRad="38100" dist="38100" dir="2700000" algn="tl">
                    <a:srgbClr val="000000">
                      <a:alpha val="43137"/>
                    </a:srgbClr>
                  </a:outerShdw>
                </a:effectLst>
              </a:rPr>
              <a:t>Bacterial example 5.</a:t>
            </a:r>
            <a:r>
              <a:rPr lang="en-AU" sz="2400" b="1" dirty="0" smtClean="0">
                <a:solidFill>
                  <a:srgbClr val="1AB39F"/>
                </a:solidFill>
                <a:effectLst>
                  <a:outerShdw blurRad="38100" dist="38100" dir="2700000" algn="tl">
                    <a:srgbClr val="000000">
                      <a:alpha val="43137"/>
                    </a:srgbClr>
                  </a:outerShdw>
                </a:effectLst>
              </a:rPr>
              <a:t> </a:t>
            </a:r>
            <a:r>
              <a:rPr lang="en-US" sz="2000" b="1" i="1" dirty="0" smtClean="0">
                <a:solidFill>
                  <a:srgbClr val="1AB39F"/>
                </a:solidFill>
                <a:effectLst>
                  <a:outerShdw blurRad="38100" dist="38100" dir="2700000" algn="tl">
                    <a:srgbClr val="000000">
                      <a:alpha val="43137"/>
                    </a:srgbClr>
                  </a:outerShdw>
                </a:effectLst>
              </a:rPr>
              <a:t>Streptococcus </a:t>
            </a:r>
            <a:r>
              <a:rPr lang="en-US" sz="2000" b="1" i="1" dirty="0" err="1" smtClean="0">
                <a:solidFill>
                  <a:srgbClr val="1AB39F"/>
                </a:solidFill>
                <a:effectLst>
                  <a:outerShdw blurRad="38100" dist="38100" dir="2700000" algn="tl">
                    <a:srgbClr val="000000">
                      <a:alpha val="43137"/>
                    </a:srgbClr>
                  </a:outerShdw>
                </a:effectLst>
              </a:rPr>
              <a:t>iniae</a:t>
            </a:r>
            <a:r>
              <a:rPr lang="en-US" sz="2000" b="1" i="1" dirty="0" smtClean="0">
                <a:solidFill>
                  <a:srgbClr val="1AB39F"/>
                </a:solidFill>
                <a:effectLst>
                  <a:outerShdw blurRad="38100" dist="38100" dir="2700000" algn="tl">
                    <a:srgbClr val="000000">
                      <a:alpha val="43137"/>
                    </a:srgbClr>
                  </a:outerShdw>
                </a:effectLst>
              </a:rPr>
              <a:t> </a:t>
            </a:r>
            <a:r>
              <a:rPr lang="en-US" sz="2000" b="1" dirty="0" smtClean="0">
                <a:solidFill>
                  <a:srgbClr val="1AB39F"/>
                </a:solidFill>
                <a:effectLst>
                  <a:outerShdw blurRad="38100" dist="38100" dir="2700000" algn="tl">
                    <a:srgbClr val="000000">
                      <a:alpha val="43137"/>
                    </a:srgbClr>
                  </a:outerShdw>
                </a:effectLst>
              </a:rPr>
              <a:t>infection of barramundi myocardium</a:t>
            </a:r>
            <a:r>
              <a:rPr lang="en-US" sz="2400" dirty="0" smtClean="0">
                <a:solidFill>
                  <a:srgbClr val="1AB39F"/>
                </a:solidFill>
              </a:rPr>
              <a:t>. </a:t>
            </a:r>
            <a:r>
              <a:rPr lang="en-AU" sz="2400" dirty="0" smtClean="0">
                <a:solidFill>
                  <a:srgbClr val="1AB39F"/>
                </a:solidFill>
              </a:rPr>
              <a:t> </a:t>
            </a:r>
            <a:r>
              <a:rPr lang="en-AU" sz="3600" b="1" dirty="0" smtClean="0">
                <a:solidFill>
                  <a:srgbClr val="1AB39F"/>
                </a:solidFill>
                <a:effectLst>
                  <a:outerShdw blurRad="38100" dist="38100" dir="2700000" algn="tl">
                    <a:srgbClr val="000000">
                      <a:alpha val="43137"/>
                    </a:srgbClr>
                  </a:outerShdw>
                </a:effectLst>
              </a:rPr>
              <a:t> </a:t>
            </a:r>
            <a:endParaRPr lang="en-AU" sz="2800" b="1" dirty="0">
              <a:solidFill>
                <a:srgbClr val="1AB39F"/>
              </a:solidFill>
              <a:effectLst>
                <a:outerShdw blurRad="38100" dist="38100" dir="2700000" algn="tl">
                  <a:srgbClr val="000000">
                    <a:alpha val="43137"/>
                  </a:srgbClr>
                </a:outerShdw>
              </a:effectLst>
            </a:endParaRPr>
          </a:p>
        </p:txBody>
      </p:sp>
      <p:sp>
        <p:nvSpPr>
          <p:cNvPr id="6" name="TextBox 5"/>
          <p:cNvSpPr txBox="1"/>
          <p:nvPr/>
        </p:nvSpPr>
        <p:spPr>
          <a:xfrm>
            <a:off x="539552" y="4941168"/>
            <a:ext cx="8305800" cy="1523494"/>
          </a:xfrm>
          <a:prstGeom prst="rect">
            <a:avLst/>
          </a:prstGeom>
          <a:solidFill>
            <a:srgbClr val="FFFFFF">
              <a:alpha val="50196"/>
            </a:srgbClr>
          </a:solidFill>
        </p:spPr>
        <p:txBody>
          <a:bodyPr wrap="square" rtlCol="0">
            <a:spAutoFit/>
          </a:bodyPr>
          <a:lstStyle/>
          <a:p>
            <a:pPr>
              <a:spcAft>
                <a:spcPts val="300"/>
              </a:spcAft>
            </a:pPr>
            <a:r>
              <a:rPr lang="en-AU" dirty="0" smtClean="0">
                <a:solidFill>
                  <a:prstClr val="black"/>
                </a:solidFill>
              </a:rPr>
              <a:t>Localisation of bacteria within specific tissues is a common consequence of the initial septicaemic phase for many bacteria, sometimes leading to localised chronic infections. </a:t>
            </a:r>
          </a:p>
          <a:p>
            <a:pPr>
              <a:spcAft>
                <a:spcPts val="300"/>
              </a:spcAft>
            </a:pPr>
            <a:r>
              <a:rPr lang="en-AU" dirty="0" smtClean="0">
                <a:solidFill>
                  <a:prstClr val="black"/>
                </a:solidFill>
              </a:rPr>
              <a:t>This sub-acute infection shows inflammation extending well beyond the </a:t>
            </a:r>
            <a:r>
              <a:rPr lang="en-AU" dirty="0" err="1" smtClean="0">
                <a:solidFill>
                  <a:prstClr val="black"/>
                </a:solidFill>
              </a:rPr>
              <a:t>nidus</a:t>
            </a:r>
            <a:r>
              <a:rPr lang="en-AU" dirty="0" smtClean="0">
                <a:solidFill>
                  <a:prstClr val="black"/>
                </a:solidFill>
              </a:rPr>
              <a:t> of bacterial proliferation (arrow). </a:t>
            </a:r>
          </a:p>
          <a:p>
            <a:pPr>
              <a:spcAft>
                <a:spcPts val="300"/>
              </a:spcAft>
            </a:pPr>
            <a:r>
              <a:rPr lang="en-AU" sz="1600" dirty="0" smtClean="0">
                <a:solidFill>
                  <a:prstClr val="black"/>
                </a:solidFill>
              </a:rPr>
              <a:t>Photographed from Aquatic Slide of the Quarter (Apr-Jun 06), distributed by Gribbles. </a:t>
            </a:r>
            <a:endParaRPr lang="en-AU" dirty="0" smtClean="0">
              <a:solidFill>
                <a:prstClr val="black"/>
              </a:solidFill>
            </a:endParaRPr>
          </a:p>
        </p:txBody>
      </p:sp>
      <p:sp>
        <p:nvSpPr>
          <p:cNvPr id="7" name="Right Arrow 6"/>
          <p:cNvSpPr/>
          <p:nvPr/>
        </p:nvSpPr>
        <p:spPr>
          <a:xfrm>
            <a:off x="4343400" y="3048000"/>
            <a:ext cx="288032" cy="28803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descr="Hrt-30 Sl-Q Strep iniae x40-s.jpg"/>
          <p:cNvPicPr>
            <a:picLocks noGrp="1" noChangeAspect="1"/>
          </p:cNvPicPr>
          <p:nvPr isPhoto="1"/>
        </p:nvPicPr>
        <p:blipFill>
          <a:blip r:embed="rId3" cstate="screen">
            <a:lum bright="-3000" contrast="10000"/>
          </a:blip>
          <a:stretch>
            <a:fillRect/>
          </a:stretch>
        </p:blipFill>
        <p:spPr>
          <a:xfrm>
            <a:off x="609600" y="762000"/>
            <a:ext cx="8004281" cy="5939288"/>
          </a:xfrm>
          <a:prstGeom prst="rect">
            <a:avLst/>
          </a:prstGeom>
          <a:noFill/>
          <a:ln>
            <a:solidFill>
              <a:schemeClr val="accent2">
                <a:lumMod val="60000"/>
                <a:lumOff val="40000"/>
              </a:schemeClr>
            </a:solidFill>
          </a:ln>
        </p:spPr>
      </p:pic>
      <p:sp>
        <p:nvSpPr>
          <p:cNvPr id="10" name="TextBox 9"/>
          <p:cNvSpPr txBox="1"/>
          <p:nvPr/>
        </p:nvSpPr>
        <p:spPr>
          <a:xfrm>
            <a:off x="685800" y="914400"/>
            <a:ext cx="2971800" cy="369332"/>
          </a:xfrm>
          <a:prstGeom prst="rect">
            <a:avLst/>
          </a:prstGeom>
          <a:solidFill>
            <a:srgbClr val="FFFFFF">
              <a:alpha val="50196"/>
            </a:srgbClr>
          </a:solidFill>
        </p:spPr>
        <p:txBody>
          <a:bodyPr wrap="square" rtlCol="0">
            <a:spAutoFit/>
          </a:bodyPr>
          <a:lstStyle/>
          <a:p>
            <a:pPr>
              <a:spcAft>
                <a:spcPts val="300"/>
              </a:spcAft>
            </a:pPr>
            <a:r>
              <a:rPr lang="en-AU" dirty="0" smtClean="0">
                <a:solidFill>
                  <a:prstClr val="black"/>
                </a:solidFill>
              </a:rPr>
              <a:t>Details of the mixed reaction. </a:t>
            </a:r>
          </a:p>
        </p:txBody>
      </p:sp>
      <p:pic>
        <p:nvPicPr>
          <p:cNvPr id="11" name="Picture 10" descr="Hrt-30 Sl-Q Strep reactn in atria x100-s.jpg"/>
          <p:cNvPicPr>
            <a:picLocks noGrp="1" noChangeAspect="1"/>
          </p:cNvPicPr>
          <p:nvPr isPhoto="1"/>
        </p:nvPicPr>
        <p:blipFill>
          <a:blip r:embed="rId4" cstate="screen">
            <a:lum bright="-2000" contrast="6000"/>
          </a:blip>
          <a:stretch>
            <a:fillRect/>
          </a:stretch>
        </p:blipFill>
        <p:spPr>
          <a:xfrm>
            <a:off x="533400" y="914399"/>
            <a:ext cx="8010094" cy="5943601"/>
          </a:xfrm>
          <a:prstGeom prst="rect">
            <a:avLst/>
          </a:prstGeom>
          <a:noFill/>
          <a:ln>
            <a:solidFill>
              <a:schemeClr val="accent2">
                <a:lumMod val="60000"/>
                <a:lumOff val="40000"/>
              </a:schemeClr>
            </a:solidFill>
          </a:ln>
        </p:spPr>
      </p:pic>
      <p:sp>
        <p:nvSpPr>
          <p:cNvPr id="12" name="TextBox 11"/>
          <p:cNvSpPr txBox="1"/>
          <p:nvPr/>
        </p:nvSpPr>
        <p:spPr>
          <a:xfrm>
            <a:off x="838200" y="1066800"/>
            <a:ext cx="7620000" cy="684803"/>
          </a:xfrm>
          <a:prstGeom prst="rect">
            <a:avLst/>
          </a:prstGeom>
          <a:solidFill>
            <a:srgbClr val="FFFFFF">
              <a:alpha val="50196"/>
            </a:srgbClr>
          </a:solidFill>
        </p:spPr>
        <p:txBody>
          <a:bodyPr wrap="square" rtlCol="0">
            <a:spAutoFit/>
          </a:bodyPr>
          <a:lstStyle/>
          <a:p>
            <a:pPr>
              <a:spcAft>
                <a:spcPts val="300"/>
              </a:spcAft>
            </a:pPr>
            <a:r>
              <a:rPr lang="en-AU" dirty="0" smtClean="0">
                <a:solidFill>
                  <a:prstClr val="black"/>
                </a:solidFill>
              </a:rPr>
              <a:t>The bacteria are generally within macrophages, despite the mixed reaction.</a:t>
            </a:r>
          </a:p>
          <a:p>
            <a:pPr>
              <a:spcAft>
                <a:spcPts val="300"/>
              </a:spcAft>
            </a:pPr>
            <a:r>
              <a:rPr lang="en-US" i="1" dirty="0" smtClean="0"/>
              <a:t>S. </a:t>
            </a:r>
            <a:r>
              <a:rPr lang="en-US" i="1" dirty="0" err="1" smtClean="0"/>
              <a:t>iniae</a:t>
            </a:r>
            <a:r>
              <a:rPr lang="en-US" dirty="0" smtClean="0"/>
              <a:t> was visible also in gills and other vessels of this fish. </a:t>
            </a:r>
            <a:r>
              <a:rPr lang="en-AU" dirty="0" smtClean="0">
                <a:solidFill>
                  <a:prstClr val="black"/>
                </a:solidFill>
              </a:rPr>
              <a:t> </a:t>
            </a:r>
          </a:p>
        </p:txBody>
      </p:sp>
      <p:sp>
        <p:nvSpPr>
          <p:cNvPr id="13" name="TextBox 12"/>
          <p:cNvSpPr txBox="1"/>
          <p:nvPr/>
        </p:nvSpPr>
        <p:spPr>
          <a:xfrm>
            <a:off x="457200" y="3200400"/>
            <a:ext cx="8153400" cy="2662267"/>
          </a:xfrm>
          <a:prstGeom prst="rect">
            <a:avLst/>
          </a:prstGeom>
          <a:solidFill>
            <a:srgbClr val="FFFFFF"/>
          </a:solidFill>
        </p:spPr>
        <p:txBody>
          <a:bodyPr wrap="square" rtlCol="0">
            <a:spAutoFit/>
          </a:bodyPr>
          <a:lstStyle/>
          <a:p>
            <a:pPr>
              <a:spcAft>
                <a:spcPts val="600"/>
              </a:spcAft>
            </a:pPr>
            <a:r>
              <a:rPr lang="en-AU" dirty="0" smtClean="0">
                <a:solidFill>
                  <a:prstClr val="black"/>
                </a:solidFill>
              </a:rPr>
              <a:t>Localisation of bacteria, </a:t>
            </a:r>
            <a:r>
              <a:rPr lang="en-US" dirty="0" smtClean="0"/>
              <a:t>often with chronic infections, in </a:t>
            </a:r>
            <a:r>
              <a:rPr lang="en-US" dirty="0" err="1" smtClean="0"/>
              <a:t>serosa</a:t>
            </a:r>
            <a:r>
              <a:rPr lang="en-US" dirty="0" smtClean="0"/>
              <a:t> and / or </a:t>
            </a:r>
            <a:r>
              <a:rPr lang="en-US" dirty="0" err="1" smtClean="0"/>
              <a:t>meninges</a:t>
            </a:r>
            <a:r>
              <a:rPr lang="en-US" dirty="0" smtClean="0"/>
              <a:t>, is typical of  g</a:t>
            </a:r>
            <a:r>
              <a:rPr lang="en-AU" dirty="0" smtClean="0">
                <a:solidFill>
                  <a:prstClr val="black"/>
                </a:solidFill>
              </a:rPr>
              <a:t>ram positive infections such as </a:t>
            </a:r>
            <a:r>
              <a:rPr lang="en-AU" i="1" dirty="0" smtClean="0">
                <a:solidFill>
                  <a:prstClr val="black"/>
                </a:solidFill>
              </a:rPr>
              <a:t>S. </a:t>
            </a:r>
            <a:r>
              <a:rPr lang="en-AU" i="1" dirty="0" err="1" smtClean="0">
                <a:solidFill>
                  <a:prstClr val="black"/>
                </a:solidFill>
              </a:rPr>
              <a:t>iniae</a:t>
            </a:r>
            <a:r>
              <a:rPr lang="en-AU" dirty="0" smtClean="0">
                <a:solidFill>
                  <a:prstClr val="black"/>
                </a:solidFill>
              </a:rPr>
              <a:t>, </a:t>
            </a:r>
            <a:r>
              <a:rPr lang="en-AU" i="1" dirty="0" err="1" smtClean="0">
                <a:solidFill>
                  <a:prstClr val="black"/>
                </a:solidFill>
              </a:rPr>
              <a:t>Lactococcus</a:t>
            </a:r>
            <a:r>
              <a:rPr lang="en-AU" i="1" dirty="0" smtClean="0">
                <a:solidFill>
                  <a:prstClr val="black"/>
                </a:solidFill>
              </a:rPr>
              <a:t> </a:t>
            </a:r>
            <a:r>
              <a:rPr lang="en-AU" i="1" dirty="0" err="1" smtClean="0">
                <a:solidFill>
                  <a:prstClr val="black"/>
                </a:solidFill>
              </a:rPr>
              <a:t>garvieae</a:t>
            </a:r>
            <a:r>
              <a:rPr lang="en-AU" i="1" dirty="0" smtClean="0">
                <a:solidFill>
                  <a:prstClr val="black"/>
                </a:solidFill>
              </a:rPr>
              <a:t>, </a:t>
            </a:r>
            <a:r>
              <a:rPr lang="en-AU" i="1" dirty="0" err="1" smtClean="0">
                <a:solidFill>
                  <a:prstClr val="black"/>
                </a:solidFill>
              </a:rPr>
              <a:t>Vagococcus</a:t>
            </a:r>
            <a:r>
              <a:rPr lang="en-AU" i="1" dirty="0" smtClean="0">
                <a:solidFill>
                  <a:prstClr val="black"/>
                </a:solidFill>
              </a:rPr>
              <a:t> </a:t>
            </a:r>
            <a:r>
              <a:rPr lang="en-AU" i="1" dirty="0" err="1" smtClean="0">
                <a:solidFill>
                  <a:prstClr val="black"/>
                </a:solidFill>
              </a:rPr>
              <a:t>salmoninarum</a:t>
            </a:r>
            <a:r>
              <a:rPr lang="en-AU" i="1" dirty="0" smtClean="0">
                <a:solidFill>
                  <a:prstClr val="black"/>
                </a:solidFill>
              </a:rPr>
              <a:t>, </a:t>
            </a:r>
            <a:r>
              <a:rPr lang="en-AU" dirty="0" smtClean="0">
                <a:solidFill>
                  <a:prstClr val="black"/>
                </a:solidFill>
              </a:rPr>
              <a:t>and</a:t>
            </a:r>
            <a:r>
              <a:rPr lang="en-AU" i="1" dirty="0" smtClean="0">
                <a:solidFill>
                  <a:prstClr val="black"/>
                </a:solidFill>
              </a:rPr>
              <a:t> </a:t>
            </a:r>
            <a:r>
              <a:rPr lang="en-US" i="1" dirty="0" err="1" smtClean="0"/>
              <a:t>Carnobacterium</a:t>
            </a:r>
            <a:r>
              <a:rPr lang="en-US" i="1" dirty="0" smtClean="0"/>
              <a:t> </a:t>
            </a:r>
            <a:r>
              <a:rPr lang="en-US" i="1" dirty="0" err="1" smtClean="0"/>
              <a:t>piscicola</a:t>
            </a:r>
            <a:r>
              <a:rPr lang="en-US" i="1" dirty="0" smtClean="0"/>
              <a:t>, </a:t>
            </a:r>
            <a:r>
              <a:rPr lang="en-US" dirty="0" smtClean="0"/>
              <a:t>all of which can show lesions in multiple organs during the </a:t>
            </a:r>
            <a:r>
              <a:rPr lang="en-US" dirty="0" err="1" smtClean="0"/>
              <a:t>septicaemic</a:t>
            </a:r>
            <a:r>
              <a:rPr lang="en-US" dirty="0" smtClean="0"/>
              <a:t> phase. </a:t>
            </a:r>
          </a:p>
          <a:p>
            <a:pPr>
              <a:spcAft>
                <a:spcPts val="600"/>
              </a:spcAft>
            </a:pPr>
            <a:r>
              <a:rPr lang="en-US" dirty="0" smtClean="0"/>
              <a:t>Meningitis is common with both </a:t>
            </a:r>
            <a:r>
              <a:rPr lang="en-AU" i="1" dirty="0" smtClean="0">
                <a:solidFill>
                  <a:prstClr val="black"/>
                </a:solidFill>
              </a:rPr>
              <a:t>S. </a:t>
            </a:r>
            <a:r>
              <a:rPr lang="en-AU" i="1" dirty="0" err="1" smtClean="0">
                <a:solidFill>
                  <a:prstClr val="black"/>
                </a:solidFill>
              </a:rPr>
              <a:t>Iniae</a:t>
            </a:r>
            <a:r>
              <a:rPr lang="en-AU" dirty="0" smtClean="0">
                <a:solidFill>
                  <a:prstClr val="black"/>
                </a:solidFill>
              </a:rPr>
              <a:t> </a:t>
            </a:r>
            <a:r>
              <a:rPr lang="en-AU" i="1" dirty="0" smtClean="0">
                <a:solidFill>
                  <a:prstClr val="black"/>
                </a:solidFill>
              </a:rPr>
              <a:t>&amp; L. </a:t>
            </a:r>
            <a:r>
              <a:rPr lang="en-AU" i="1" dirty="0" err="1" smtClean="0">
                <a:solidFill>
                  <a:prstClr val="black"/>
                </a:solidFill>
              </a:rPr>
              <a:t>garvieae</a:t>
            </a:r>
            <a:r>
              <a:rPr lang="en-AU" i="1" dirty="0" smtClean="0">
                <a:solidFill>
                  <a:prstClr val="black"/>
                </a:solidFill>
              </a:rPr>
              <a:t>. </a:t>
            </a:r>
            <a:r>
              <a:rPr lang="en-US" dirty="0" smtClean="0"/>
              <a:t>Chronic peritonitis, often extending to </a:t>
            </a:r>
            <a:r>
              <a:rPr lang="en-US" dirty="0" err="1" smtClean="0"/>
              <a:t>pericarditis</a:t>
            </a:r>
            <a:r>
              <a:rPr lang="en-US" dirty="0" smtClean="0"/>
              <a:t>, is particularly common following </a:t>
            </a:r>
            <a:r>
              <a:rPr lang="en-US" i="1" dirty="0" smtClean="0"/>
              <a:t>L. </a:t>
            </a:r>
            <a:r>
              <a:rPr lang="en-AU" i="1" dirty="0" err="1" smtClean="0">
                <a:solidFill>
                  <a:prstClr val="black"/>
                </a:solidFill>
              </a:rPr>
              <a:t>garvieae</a:t>
            </a:r>
            <a:r>
              <a:rPr lang="en-AU" dirty="0" smtClean="0">
                <a:solidFill>
                  <a:prstClr val="black"/>
                </a:solidFill>
              </a:rPr>
              <a:t> septicaemia, and is also seen with </a:t>
            </a:r>
            <a:r>
              <a:rPr lang="en-AU" i="1" dirty="0" smtClean="0">
                <a:solidFill>
                  <a:prstClr val="black"/>
                </a:solidFill>
              </a:rPr>
              <a:t>V. </a:t>
            </a:r>
            <a:r>
              <a:rPr lang="en-AU" i="1" dirty="0" err="1" smtClean="0">
                <a:solidFill>
                  <a:prstClr val="black"/>
                </a:solidFill>
              </a:rPr>
              <a:t>salmoninarum</a:t>
            </a:r>
            <a:r>
              <a:rPr lang="en-AU" i="1" dirty="0" smtClean="0">
                <a:solidFill>
                  <a:prstClr val="black"/>
                </a:solidFill>
              </a:rPr>
              <a:t>, </a:t>
            </a:r>
            <a:r>
              <a:rPr lang="en-AU" dirty="0" smtClean="0">
                <a:solidFill>
                  <a:prstClr val="black"/>
                </a:solidFill>
              </a:rPr>
              <a:t>and</a:t>
            </a:r>
            <a:r>
              <a:rPr lang="en-AU" i="1" dirty="0" smtClean="0">
                <a:solidFill>
                  <a:prstClr val="black"/>
                </a:solidFill>
              </a:rPr>
              <a:t> </a:t>
            </a:r>
            <a:r>
              <a:rPr lang="en-US" i="1" dirty="0" smtClean="0"/>
              <a:t>C. </a:t>
            </a:r>
            <a:r>
              <a:rPr lang="en-US" i="1" dirty="0" err="1" smtClean="0"/>
              <a:t>piscicola</a:t>
            </a:r>
            <a:r>
              <a:rPr lang="en-US" i="1" dirty="0" smtClean="0"/>
              <a:t>. </a:t>
            </a:r>
            <a:r>
              <a:rPr lang="en-US" dirty="0" smtClean="0"/>
              <a:t>In some cases, retrograde peritoneal infection at the time of egg stripping was suspected. Deaths during  </a:t>
            </a:r>
            <a:r>
              <a:rPr lang="en-US" dirty="0" err="1" smtClean="0"/>
              <a:t>generalised</a:t>
            </a:r>
            <a:r>
              <a:rPr lang="en-US" dirty="0" smtClean="0"/>
              <a:t> </a:t>
            </a:r>
            <a:r>
              <a:rPr lang="en-US" dirty="0" err="1" smtClean="0"/>
              <a:t>septicaemia</a:t>
            </a:r>
            <a:r>
              <a:rPr lang="en-US" dirty="0" smtClean="0"/>
              <a:t> of the latter two bacteria were uncommon.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2"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93-1919 Carno-mixed-s.jpg"/>
          <p:cNvPicPr>
            <a:picLocks noChangeAspect="1"/>
          </p:cNvPicPr>
          <p:nvPr/>
        </p:nvPicPr>
        <p:blipFill>
          <a:blip r:embed="rId2" cstate="screen">
            <a:lum bright="-2000" contrast="1000"/>
          </a:blip>
          <a:srcRect/>
          <a:stretch>
            <a:fillRect/>
          </a:stretch>
        </p:blipFill>
        <p:spPr>
          <a:xfrm>
            <a:off x="-1" y="0"/>
            <a:ext cx="6553201" cy="5715000"/>
          </a:xfrm>
          <a:prstGeom prst="rect">
            <a:avLst/>
          </a:prstGeom>
        </p:spPr>
      </p:pic>
      <p:pic>
        <p:nvPicPr>
          <p:cNvPr id="9" name="Content Placeholder 8" descr="IMG_2373-awms.jpg"/>
          <p:cNvPicPr>
            <a:picLocks noChangeAspect="1"/>
          </p:cNvPicPr>
          <p:nvPr/>
        </p:nvPicPr>
        <p:blipFill>
          <a:blip r:embed="rId3" cstate="screen"/>
          <a:srcRect/>
          <a:stretch>
            <a:fillRect/>
          </a:stretch>
        </p:blipFill>
        <p:spPr>
          <a:xfrm>
            <a:off x="4097480" y="3276599"/>
            <a:ext cx="5046520" cy="3581401"/>
          </a:xfrm>
          <a:prstGeom prst="rect">
            <a:avLst/>
          </a:prstGeom>
        </p:spPr>
      </p:pic>
      <p:sp>
        <p:nvSpPr>
          <p:cNvPr id="4" name="TextBox 3"/>
          <p:cNvSpPr txBox="1"/>
          <p:nvPr/>
        </p:nvSpPr>
        <p:spPr>
          <a:xfrm>
            <a:off x="4572000" y="3962400"/>
            <a:ext cx="662361" cy="338554"/>
          </a:xfrm>
          <a:prstGeom prst="rect">
            <a:avLst/>
          </a:prstGeom>
          <a:noFill/>
        </p:spPr>
        <p:txBody>
          <a:bodyPr wrap="none" rtlCol="0">
            <a:spAutoFit/>
          </a:bodyPr>
          <a:lstStyle/>
          <a:p>
            <a:r>
              <a:rPr lang="en-AU" sz="1600" b="1" dirty="0" smtClean="0">
                <a:solidFill>
                  <a:schemeClr val="bg1"/>
                </a:solidFill>
              </a:rPr>
              <a:t>Heart</a:t>
            </a:r>
            <a:endParaRPr lang="en-AU" sz="1600" b="1" dirty="0">
              <a:solidFill>
                <a:schemeClr val="bg1"/>
              </a:solidFill>
            </a:endParaRPr>
          </a:p>
        </p:txBody>
      </p:sp>
      <p:sp>
        <p:nvSpPr>
          <p:cNvPr id="5" name="Right Arrow 4"/>
          <p:cNvSpPr/>
          <p:nvPr/>
        </p:nvSpPr>
        <p:spPr>
          <a:xfrm rot="5400000">
            <a:off x="5196272" y="4023928"/>
            <a:ext cx="427856" cy="3048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TextBox 5"/>
          <p:cNvSpPr txBox="1"/>
          <p:nvPr/>
        </p:nvSpPr>
        <p:spPr>
          <a:xfrm>
            <a:off x="7772400" y="3581400"/>
            <a:ext cx="766557" cy="338554"/>
          </a:xfrm>
          <a:prstGeom prst="rect">
            <a:avLst/>
          </a:prstGeom>
          <a:noFill/>
        </p:spPr>
        <p:txBody>
          <a:bodyPr wrap="none" rtlCol="0">
            <a:spAutoFit/>
          </a:bodyPr>
          <a:lstStyle/>
          <a:p>
            <a:r>
              <a:rPr lang="en-AU" sz="1600" b="1" dirty="0" smtClean="0">
                <a:solidFill>
                  <a:schemeClr val="bg1"/>
                </a:solidFill>
              </a:rPr>
              <a:t>Ovary</a:t>
            </a:r>
            <a:endParaRPr lang="en-AU" sz="1600" b="1" dirty="0">
              <a:solidFill>
                <a:schemeClr val="bg1"/>
              </a:solidFill>
            </a:endParaRPr>
          </a:p>
        </p:txBody>
      </p:sp>
      <p:sp>
        <p:nvSpPr>
          <p:cNvPr id="8" name="TextBox 7"/>
          <p:cNvSpPr txBox="1"/>
          <p:nvPr/>
        </p:nvSpPr>
        <p:spPr>
          <a:xfrm>
            <a:off x="8001000" y="5257800"/>
            <a:ext cx="856325" cy="338554"/>
          </a:xfrm>
          <a:prstGeom prst="rect">
            <a:avLst/>
          </a:prstGeom>
          <a:noFill/>
        </p:spPr>
        <p:txBody>
          <a:bodyPr wrap="none" rtlCol="0">
            <a:spAutoFit/>
          </a:bodyPr>
          <a:lstStyle/>
          <a:p>
            <a:r>
              <a:rPr lang="en-AU" sz="1600" b="1" dirty="0" smtClean="0">
                <a:solidFill>
                  <a:schemeClr val="bg1"/>
                </a:solidFill>
              </a:rPr>
              <a:t>Spleen</a:t>
            </a:r>
            <a:endParaRPr lang="en-AU" sz="1600" b="1" dirty="0">
              <a:solidFill>
                <a:schemeClr val="bg1"/>
              </a:solidFill>
            </a:endParaRPr>
          </a:p>
        </p:txBody>
      </p:sp>
      <p:sp>
        <p:nvSpPr>
          <p:cNvPr id="10" name="Title 5"/>
          <p:cNvSpPr txBox="1">
            <a:spLocks/>
          </p:cNvSpPr>
          <p:nvPr/>
        </p:nvSpPr>
        <p:spPr>
          <a:xfrm>
            <a:off x="6553200" y="533400"/>
            <a:ext cx="2590800" cy="2667000"/>
          </a:xfrm>
          <a:prstGeom prst="rect">
            <a:avLst/>
          </a:prstGeom>
        </p:spPr>
        <p:txBody>
          <a:bodyPr>
            <a:noAutofit/>
          </a:bodyPr>
          <a:lstStyle/>
          <a:p>
            <a:pPr lvl="0">
              <a:spcBef>
                <a:spcPct val="0"/>
              </a:spcBef>
              <a:spcAft>
                <a:spcPts val="600"/>
              </a:spcAft>
            </a:pPr>
            <a:r>
              <a:rPr lang="en-AU" b="1" dirty="0" smtClean="0">
                <a:solidFill>
                  <a:srgbClr val="1AB39F"/>
                </a:solidFill>
                <a:effectLst>
                  <a:outerShdw blurRad="38100" dist="38100" dir="2700000" algn="tl">
                    <a:srgbClr val="000000">
                      <a:alpha val="43137"/>
                    </a:srgbClr>
                  </a:outerShdw>
                </a:effectLst>
              </a:rPr>
              <a:t>Bacterial example 6.</a:t>
            </a:r>
            <a:r>
              <a:rPr lang="en-AU" sz="2000" b="1" dirty="0" smtClean="0">
                <a:solidFill>
                  <a:srgbClr val="1AB39F"/>
                </a:solidFill>
                <a:effectLst>
                  <a:outerShdw blurRad="38100" dist="38100" dir="2700000" algn="tl">
                    <a:srgbClr val="000000">
                      <a:alpha val="43137"/>
                    </a:srgbClr>
                  </a:outerShdw>
                </a:effectLst>
              </a:rPr>
              <a:t> </a:t>
            </a:r>
          </a:p>
          <a:p>
            <a:pPr lvl="0">
              <a:spcBef>
                <a:spcPct val="0"/>
              </a:spcBef>
              <a:spcAft>
                <a:spcPts val="600"/>
              </a:spcAft>
            </a:pPr>
            <a:r>
              <a:rPr kumimoji="0" lang="en-AU"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Gram positive bacterial peritonitis &amp; </a:t>
            </a:r>
            <a:r>
              <a:rPr kumimoji="0" lang="en-AU"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j-lt"/>
                <a:ea typeface="+mj-ea"/>
                <a:cs typeface="+mj-cs"/>
              </a:rPr>
              <a:t>pericarditis</a:t>
            </a:r>
            <a:r>
              <a:rPr kumimoji="0" lang="en-AU"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a:t>
            </a:r>
          </a:p>
          <a:p>
            <a:pPr lvl="0">
              <a:spcBef>
                <a:spcPct val="0"/>
              </a:spcBef>
              <a:spcAft>
                <a:spcPts val="600"/>
              </a:spcAft>
            </a:pPr>
            <a:r>
              <a:rPr kumimoji="0" lang="en-AU" b="0" i="0" u="none" strike="noStrike" kern="1200" cap="none" spc="0" normalizeH="0" baseline="0" noProof="0" dirty="0" smtClean="0">
                <a:ln>
                  <a:noFill/>
                </a:ln>
                <a:solidFill>
                  <a:schemeClr val="tx1"/>
                </a:solidFill>
                <a:effectLst/>
                <a:uLnTx/>
                <a:uFillTx/>
                <a:latin typeface="+mj-lt"/>
                <a:ea typeface="+mj-ea"/>
                <a:cs typeface="+mj-cs"/>
              </a:rPr>
              <a:t> Two</a:t>
            </a:r>
            <a:r>
              <a:rPr kumimoji="0" lang="en-AU" b="0" i="0" u="none" strike="noStrike" kern="1200" cap="none" spc="0" normalizeH="0" noProof="0" dirty="0" smtClean="0">
                <a:ln>
                  <a:noFill/>
                </a:ln>
                <a:solidFill>
                  <a:schemeClr val="tx1"/>
                </a:solidFill>
                <a:effectLst/>
                <a:uLnTx/>
                <a:uFillTx/>
                <a:latin typeface="+mj-lt"/>
                <a:ea typeface="+mj-ea"/>
                <a:cs typeface="+mj-cs"/>
              </a:rPr>
              <a:t> r</a:t>
            </a:r>
            <a:r>
              <a:rPr kumimoji="0" lang="en-AU" b="0" i="0" u="none" strike="noStrike" kern="1200" cap="none" spc="0" normalizeH="0" baseline="0" noProof="0" dirty="0" smtClean="0">
                <a:ln>
                  <a:noFill/>
                </a:ln>
                <a:solidFill>
                  <a:schemeClr val="tx1"/>
                </a:solidFill>
                <a:effectLst/>
                <a:uLnTx/>
                <a:uFillTx/>
                <a:latin typeface="+mj-lt"/>
                <a:ea typeface="+mj-ea"/>
                <a:cs typeface="+mj-cs"/>
              </a:rPr>
              <a:t>ainbow trout with  mixed </a:t>
            </a:r>
            <a:r>
              <a:rPr kumimoji="0" lang="en-US" b="0" i="1" u="none" strike="noStrike" kern="1200" cap="none" spc="0" normalizeH="0" baseline="0" noProof="0" dirty="0" err="1" smtClean="0">
                <a:ln>
                  <a:noFill/>
                </a:ln>
                <a:solidFill>
                  <a:schemeClr val="tx1"/>
                </a:solidFill>
                <a:effectLst/>
                <a:uLnTx/>
                <a:uFillTx/>
                <a:latin typeface="+mj-lt"/>
                <a:ea typeface="+mj-ea"/>
                <a:cs typeface="+mj-cs"/>
              </a:rPr>
              <a:t>Carnobacterium</a:t>
            </a:r>
            <a:r>
              <a:rPr kumimoji="0" lang="en-US" b="0" i="1" u="none" strike="noStrike" kern="1200" cap="none" spc="0" normalizeH="0" baseline="0" noProof="0" dirty="0" smtClean="0">
                <a:ln>
                  <a:noFill/>
                </a:ln>
                <a:solidFill>
                  <a:schemeClr val="tx1"/>
                </a:solidFill>
                <a:effectLst/>
                <a:uLnTx/>
                <a:uFillTx/>
                <a:latin typeface="+mj-lt"/>
                <a:ea typeface="+mj-ea"/>
                <a:cs typeface="+mj-cs"/>
              </a:rPr>
              <a:t> </a:t>
            </a:r>
            <a:r>
              <a:rPr kumimoji="0" lang="en-US" b="0" i="0" u="none" strike="noStrike" kern="1200" cap="none" spc="0" normalizeH="0" baseline="0" noProof="0" dirty="0" smtClean="0">
                <a:ln>
                  <a:noFill/>
                </a:ln>
                <a:solidFill>
                  <a:schemeClr val="tx1"/>
                </a:solidFill>
                <a:effectLst/>
                <a:uLnTx/>
                <a:uFillTx/>
                <a:latin typeface="+mj-lt"/>
                <a:ea typeface="+mj-ea"/>
                <a:cs typeface="+mj-cs"/>
              </a:rPr>
              <a:t>&amp; </a:t>
            </a:r>
            <a:r>
              <a:rPr kumimoji="0" lang="en-US" b="0" i="1" u="none" strike="noStrike" kern="1200" cap="none" spc="0" normalizeH="0" baseline="0" noProof="0" dirty="0" err="1" smtClean="0">
                <a:ln>
                  <a:noFill/>
                </a:ln>
                <a:solidFill>
                  <a:schemeClr val="tx1"/>
                </a:solidFill>
                <a:effectLst/>
                <a:uLnTx/>
                <a:uFillTx/>
                <a:latin typeface="+mj-lt"/>
                <a:ea typeface="+mj-ea"/>
                <a:cs typeface="+mj-cs"/>
              </a:rPr>
              <a:t>Vagococcus</a:t>
            </a:r>
            <a:r>
              <a:rPr kumimoji="0" lang="en-US" b="0" i="0" u="none" strike="noStrike" kern="1200" cap="none" spc="0" normalizeH="0" baseline="0" noProof="0" dirty="0" smtClean="0">
                <a:ln>
                  <a:noFill/>
                </a:ln>
                <a:solidFill>
                  <a:schemeClr val="tx1"/>
                </a:solidFill>
                <a:effectLst/>
                <a:uLnTx/>
                <a:uFillTx/>
                <a:latin typeface="+mj-lt"/>
                <a:ea typeface="+mj-ea"/>
                <a:cs typeface="+mj-cs"/>
              </a:rPr>
              <a:t> infection</a:t>
            </a:r>
            <a:endParaRPr kumimoji="0" lang="en-AU"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rt-x 120742-4 pericardx4-s.jpg"/>
          <p:cNvPicPr>
            <a:picLocks noGrp="1" noChangeAspect="1"/>
          </p:cNvPicPr>
          <p:nvPr isPhoto="1"/>
        </p:nvPicPr>
        <p:blipFill>
          <a:blip r:embed="rId2" cstate="screen">
            <a:lum bright="2000" contrast="5000"/>
          </a:blip>
          <a:srcRect/>
          <a:stretch>
            <a:fillRect/>
          </a:stretch>
        </p:blipFill>
        <p:spPr>
          <a:xfrm>
            <a:off x="152400" y="533400"/>
            <a:ext cx="8782433" cy="6324600"/>
          </a:xfrm>
          <a:prstGeom prst="rect">
            <a:avLst/>
          </a:prstGeom>
          <a:noFill/>
          <a:ln>
            <a:noFill/>
          </a:ln>
        </p:spPr>
      </p:pic>
      <p:sp>
        <p:nvSpPr>
          <p:cNvPr id="4" name="TextBox 3"/>
          <p:cNvSpPr txBox="1"/>
          <p:nvPr/>
        </p:nvSpPr>
        <p:spPr>
          <a:xfrm>
            <a:off x="0" y="1"/>
            <a:ext cx="9144000" cy="400110"/>
          </a:xfrm>
          <a:prstGeom prst="rect">
            <a:avLst/>
          </a:prstGeom>
          <a:solidFill>
            <a:schemeClr val="bg1"/>
          </a:solidFill>
        </p:spPr>
        <p:txBody>
          <a:bodyPr wrap="square" rtlCol="0">
            <a:spAutoFit/>
          </a:bodyPr>
          <a:lstStyle/>
          <a:p>
            <a:pPr lvl="0"/>
            <a:r>
              <a:rPr lang="en-AU" sz="2000" b="1" dirty="0" smtClean="0">
                <a:solidFill>
                  <a:srgbClr val="1AB39F"/>
                </a:solidFill>
                <a:effectLst>
                  <a:outerShdw blurRad="38100" dist="38100" dir="2700000" algn="tl">
                    <a:srgbClr val="000000">
                      <a:alpha val="43137"/>
                    </a:srgbClr>
                  </a:outerShdw>
                </a:effectLst>
              </a:rPr>
              <a:t>Bacterial example 7. </a:t>
            </a:r>
            <a:r>
              <a:rPr lang="en-US" sz="2000" dirty="0" smtClean="0">
                <a:effectLst>
                  <a:outerShdw blurRad="38100" dist="38100" dir="2700000" algn="tl">
                    <a:srgbClr val="000000">
                      <a:alpha val="43137"/>
                    </a:srgbClr>
                  </a:outerShdw>
                </a:effectLst>
              </a:rPr>
              <a:t>Chronic </a:t>
            </a:r>
            <a:r>
              <a:rPr lang="en-US" sz="2000" dirty="0" err="1" smtClean="0">
                <a:effectLst>
                  <a:outerShdw blurRad="38100" dist="38100" dir="2700000" algn="tl">
                    <a:srgbClr val="000000">
                      <a:alpha val="43137"/>
                    </a:srgbClr>
                  </a:outerShdw>
                </a:effectLst>
              </a:rPr>
              <a:t>pericarditis</a:t>
            </a:r>
            <a:r>
              <a:rPr lang="en-US" sz="2000" dirty="0" smtClean="0">
                <a:effectLst>
                  <a:outerShdw blurRad="38100" dist="38100" dir="2700000" algn="tl">
                    <a:srgbClr val="000000">
                      <a:alpha val="43137"/>
                    </a:srgbClr>
                  </a:outerShdw>
                </a:effectLst>
              </a:rPr>
              <a:t> with </a:t>
            </a:r>
            <a:r>
              <a:rPr lang="en-US" sz="2000" dirty="0" err="1" smtClean="0">
                <a:effectLst>
                  <a:outerShdw blurRad="38100" dist="38100" dir="2700000" algn="tl">
                    <a:srgbClr val="000000">
                      <a:alpha val="43137"/>
                    </a:srgbClr>
                  </a:outerShdw>
                </a:effectLst>
              </a:rPr>
              <a:t>steatitis</a:t>
            </a:r>
            <a:r>
              <a:rPr lang="en-US" sz="2000" dirty="0" smtClean="0">
                <a:effectLst>
                  <a:outerShdw blurRad="38100" dist="38100" dir="2700000" algn="tl">
                    <a:srgbClr val="000000">
                      <a:alpha val="43137"/>
                    </a:srgbClr>
                  </a:outerShdw>
                </a:effectLst>
              </a:rPr>
              <a:t> and focal </a:t>
            </a:r>
            <a:r>
              <a:rPr lang="en-US" sz="2000" dirty="0" err="1" smtClean="0">
                <a:effectLst>
                  <a:outerShdw blurRad="38100" dist="38100" dir="2700000" algn="tl">
                    <a:srgbClr val="000000">
                      <a:alpha val="43137"/>
                    </a:srgbClr>
                  </a:outerShdw>
                </a:effectLst>
              </a:rPr>
              <a:t>myocarditis</a:t>
            </a:r>
            <a:r>
              <a:rPr lang="en-US" sz="2000" dirty="0" smtClean="0">
                <a:effectLst>
                  <a:outerShdw blurRad="38100" dist="38100" dir="2700000" algn="tl">
                    <a:srgbClr val="000000">
                      <a:alpha val="43137"/>
                    </a:srgbClr>
                  </a:outerShdw>
                </a:effectLst>
              </a:rPr>
              <a:t>. </a:t>
            </a:r>
            <a:r>
              <a:rPr lang="en-US" sz="2000" dirty="0" smtClean="0"/>
              <a:t>Salmon.  </a:t>
            </a:r>
            <a:r>
              <a:rPr lang="en-AU" sz="2000" dirty="0" smtClean="0"/>
              <a:t> </a:t>
            </a:r>
            <a:r>
              <a:rPr lang="en-AU" sz="2000" b="1" dirty="0" smtClean="0">
                <a:solidFill>
                  <a:schemeClr val="bg2">
                    <a:lumMod val="75000"/>
                  </a:schemeClr>
                </a:solidFill>
              </a:rPr>
              <a:t> </a:t>
            </a:r>
            <a:endParaRPr lang="en-AU" sz="2000" b="1" dirty="0">
              <a:solidFill>
                <a:srgbClr val="1AB39F"/>
              </a:solidFill>
            </a:endParaRPr>
          </a:p>
        </p:txBody>
      </p:sp>
      <p:pic>
        <p:nvPicPr>
          <p:cNvPr id="5" name="Picture 4" descr="Hrt-x 120742-4 pericardx10-s.jpg"/>
          <p:cNvPicPr>
            <a:picLocks noGrp="1" noChangeAspect="1"/>
          </p:cNvPicPr>
          <p:nvPr isPhoto="1"/>
        </p:nvPicPr>
        <p:blipFill>
          <a:blip r:embed="rId3" cstate="screen">
            <a:lum bright="2000" contrast="8000"/>
          </a:blip>
          <a:stretch>
            <a:fillRect/>
          </a:stretch>
        </p:blipFill>
        <p:spPr>
          <a:xfrm>
            <a:off x="381000" y="581898"/>
            <a:ext cx="8458200" cy="6276102"/>
          </a:xfrm>
          <a:prstGeom prst="rect">
            <a:avLst/>
          </a:prstGeom>
          <a:noFill/>
          <a:ln>
            <a:solidFill>
              <a:schemeClr val="accent1"/>
            </a:solidFill>
          </a:ln>
        </p:spPr>
      </p:pic>
      <p:sp>
        <p:nvSpPr>
          <p:cNvPr id="6" name="TextBox 5"/>
          <p:cNvSpPr txBox="1"/>
          <p:nvPr/>
        </p:nvSpPr>
        <p:spPr>
          <a:xfrm>
            <a:off x="5029200" y="685800"/>
            <a:ext cx="3733800" cy="369332"/>
          </a:xfrm>
          <a:prstGeom prst="rect">
            <a:avLst/>
          </a:prstGeom>
          <a:solidFill>
            <a:srgbClr val="FFFFFF">
              <a:alpha val="50196"/>
            </a:srgbClr>
          </a:solidFill>
        </p:spPr>
        <p:txBody>
          <a:bodyPr wrap="square" rtlCol="0">
            <a:spAutoFit/>
          </a:bodyPr>
          <a:lstStyle/>
          <a:p>
            <a:pPr>
              <a:spcAft>
                <a:spcPts val="300"/>
              </a:spcAft>
            </a:pPr>
            <a:r>
              <a:rPr lang="en-AU" dirty="0" smtClean="0">
                <a:solidFill>
                  <a:prstClr val="black"/>
                </a:solidFill>
              </a:rPr>
              <a:t>The myocardium is largely unaffected.  </a:t>
            </a:r>
          </a:p>
        </p:txBody>
      </p:sp>
      <p:pic>
        <p:nvPicPr>
          <p:cNvPr id="7" name="Picture 6" descr="Hrt-x 120742-4 focal x10-s.jpg"/>
          <p:cNvPicPr>
            <a:picLocks noGrp="1" noChangeAspect="1"/>
          </p:cNvPicPr>
          <p:nvPr isPhoto="1"/>
        </p:nvPicPr>
        <p:blipFill>
          <a:blip r:embed="rId4" cstate="screen">
            <a:lum/>
          </a:blip>
          <a:stretch>
            <a:fillRect/>
          </a:stretch>
        </p:blipFill>
        <p:spPr>
          <a:xfrm>
            <a:off x="685800" y="921147"/>
            <a:ext cx="8001000" cy="5936853"/>
          </a:xfrm>
          <a:prstGeom prst="rect">
            <a:avLst/>
          </a:prstGeom>
          <a:noFill/>
          <a:ln>
            <a:solidFill>
              <a:schemeClr val="accent1"/>
            </a:solidFill>
          </a:ln>
        </p:spPr>
      </p:pic>
      <p:sp>
        <p:nvSpPr>
          <p:cNvPr id="8" name="TextBox 7"/>
          <p:cNvSpPr txBox="1"/>
          <p:nvPr/>
        </p:nvSpPr>
        <p:spPr>
          <a:xfrm>
            <a:off x="685800" y="1143000"/>
            <a:ext cx="4419600" cy="369332"/>
          </a:xfrm>
          <a:prstGeom prst="rect">
            <a:avLst/>
          </a:prstGeom>
          <a:solidFill>
            <a:srgbClr val="FFFFFF">
              <a:alpha val="50196"/>
            </a:srgbClr>
          </a:solidFill>
        </p:spPr>
        <p:txBody>
          <a:bodyPr wrap="square" rtlCol="0">
            <a:spAutoFit/>
          </a:bodyPr>
          <a:lstStyle/>
          <a:p>
            <a:pPr>
              <a:spcAft>
                <a:spcPts val="300"/>
              </a:spcAft>
            </a:pPr>
            <a:r>
              <a:rPr lang="en-AU" dirty="0" smtClean="0">
                <a:solidFill>
                  <a:prstClr val="black"/>
                </a:solidFill>
              </a:rPr>
              <a:t>...  other than the single focus of </a:t>
            </a:r>
            <a:r>
              <a:rPr lang="en-AU" dirty="0" err="1" smtClean="0">
                <a:solidFill>
                  <a:prstClr val="black"/>
                </a:solidFill>
              </a:rPr>
              <a:t>myocarditis</a:t>
            </a:r>
            <a:r>
              <a:rPr lang="en-AU" dirty="0" smtClean="0">
                <a:solidFill>
                  <a:prstClr val="black"/>
                </a:solidFill>
              </a:rPr>
              <a:t>. </a:t>
            </a:r>
          </a:p>
        </p:txBody>
      </p:sp>
      <p:sp>
        <p:nvSpPr>
          <p:cNvPr id="9" name="Right Arrow 8"/>
          <p:cNvSpPr/>
          <p:nvPr/>
        </p:nvSpPr>
        <p:spPr>
          <a:xfrm rot="5400000">
            <a:off x="2834072" y="3033328"/>
            <a:ext cx="427856" cy="3048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6" name="Picture 15" descr="Hrt-x 120742-4 pericardx20-s.jpg"/>
          <p:cNvPicPr>
            <a:picLocks noGrp="1" noChangeAspect="1"/>
          </p:cNvPicPr>
          <p:nvPr isPhoto="1"/>
        </p:nvPicPr>
        <p:blipFill>
          <a:blip r:embed="rId5" cstate="screen">
            <a:lum/>
          </a:blip>
          <a:stretch>
            <a:fillRect/>
          </a:stretch>
        </p:blipFill>
        <p:spPr>
          <a:xfrm>
            <a:off x="533400" y="869844"/>
            <a:ext cx="8070140" cy="5988156"/>
          </a:xfrm>
          <a:prstGeom prst="rect">
            <a:avLst/>
          </a:prstGeom>
          <a:noFill/>
          <a:ln>
            <a:solidFill>
              <a:schemeClr val="accent1"/>
            </a:solidFill>
          </a:ln>
        </p:spPr>
      </p:pic>
      <p:pic>
        <p:nvPicPr>
          <p:cNvPr id="17" name="Picture 16" descr="Hrt-x 120742-4 pericardx40-s.jpg"/>
          <p:cNvPicPr>
            <a:picLocks noGrp="1" noChangeAspect="1"/>
          </p:cNvPicPr>
          <p:nvPr isPhoto="1"/>
        </p:nvPicPr>
        <p:blipFill>
          <a:blip r:embed="rId6" cstate="screen">
            <a:lum bright="4000" contrast="20000"/>
          </a:blip>
          <a:stretch>
            <a:fillRect/>
          </a:stretch>
        </p:blipFill>
        <p:spPr>
          <a:xfrm>
            <a:off x="827584" y="1112658"/>
            <a:ext cx="7742902" cy="5745341"/>
          </a:xfrm>
          <a:prstGeom prst="rect">
            <a:avLst/>
          </a:prstGeom>
          <a:noFill/>
          <a:ln>
            <a:solidFill>
              <a:schemeClr val="accent1"/>
            </a:solidFill>
          </a:ln>
        </p:spPr>
      </p:pic>
      <p:sp>
        <p:nvSpPr>
          <p:cNvPr id="18" name="TextBox 17"/>
          <p:cNvSpPr txBox="1"/>
          <p:nvPr/>
        </p:nvSpPr>
        <p:spPr>
          <a:xfrm>
            <a:off x="827584" y="2348880"/>
            <a:ext cx="7776864" cy="3139321"/>
          </a:xfrm>
          <a:prstGeom prst="rect">
            <a:avLst/>
          </a:prstGeom>
          <a:solidFill>
            <a:srgbClr val="FFFFFF">
              <a:alpha val="50196"/>
            </a:srgbClr>
          </a:solidFill>
        </p:spPr>
        <p:txBody>
          <a:bodyPr wrap="square" rtlCol="0">
            <a:spAutoFit/>
          </a:bodyPr>
          <a:lstStyle/>
          <a:p>
            <a:pPr>
              <a:spcAft>
                <a:spcPts val="300"/>
              </a:spcAft>
            </a:pPr>
            <a:r>
              <a:rPr lang="en-AU" dirty="0" smtClean="0">
                <a:solidFill>
                  <a:prstClr val="black"/>
                </a:solidFill>
              </a:rPr>
              <a:t>While occasional cells containing bacteria appear to be present in the active surface layer (arrow), the bacteria were not identified as the heart surface was not cultured. The group was experiencing increased mortalities with gill and skin lesions  following high temperatures and algal blooms, and had a history of </a:t>
            </a:r>
            <a:r>
              <a:rPr lang="en-AU" dirty="0" err="1" smtClean="0">
                <a:solidFill>
                  <a:prstClr val="black"/>
                </a:solidFill>
              </a:rPr>
              <a:t>yersiniosis</a:t>
            </a:r>
            <a:r>
              <a:rPr lang="en-AU" dirty="0" smtClean="0">
                <a:solidFill>
                  <a:prstClr val="black"/>
                </a:solidFill>
              </a:rPr>
              <a:t>. No bacteria were recovered from kidney, other than unidentified </a:t>
            </a:r>
            <a:r>
              <a:rPr lang="en-AU" i="1" dirty="0" err="1" smtClean="0">
                <a:solidFill>
                  <a:prstClr val="black"/>
                </a:solidFill>
              </a:rPr>
              <a:t>Vibrio</a:t>
            </a:r>
            <a:r>
              <a:rPr lang="en-AU" dirty="0" smtClean="0">
                <a:solidFill>
                  <a:prstClr val="black"/>
                </a:solidFill>
              </a:rPr>
              <a:t> sp. in the kidney of this fish – an unlikely candidate for these lesions, especially as similar lesions were seen in other fish from this group which were negative on kidney culture. It is possible that this typical chronic pericardial  infection was restricted to this organ and therefore not recovered in kidney culture, underlying the need to culture grossly affected organs as well those most suitable to detect systemic infections. </a:t>
            </a:r>
          </a:p>
        </p:txBody>
      </p:sp>
      <p:sp>
        <p:nvSpPr>
          <p:cNvPr id="19" name="Right Arrow 18"/>
          <p:cNvSpPr/>
          <p:nvPr/>
        </p:nvSpPr>
        <p:spPr>
          <a:xfrm rot="5400000">
            <a:off x="7049988" y="1234440"/>
            <a:ext cx="381000" cy="1524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8"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8964488" cy="523220"/>
          </a:xfrm>
          <a:prstGeom prst="rect">
            <a:avLst/>
          </a:prstGeom>
          <a:solidFill>
            <a:schemeClr val="bg1"/>
          </a:solidFill>
        </p:spPr>
        <p:txBody>
          <a:bodyPr wrap="square" rtlCol="0">
            <a:spAutoFit/>
          </a:bodyPr>
          <a:lstStyle/>
          <a:p>
            <a:r>
              <a:rPr lang="en-AU" sz="2800" b="1" dirty="0" smtClean="0">
                <a:solidFill>
                  <a:srgbClr val="00B0F0"/>
                </a:solidFill>
                <a:effectLst>
                  <a:outerShdw blurRad="38100" dist="38100" dir="2700000" algn="tl">
                    <a:srgbClr val="000000">
                      <a:alpha val="43137"/>
                    </a:srgbClr>
                  </a:outerShdw>
                </a:effectLst>
              </a:rPr>
              <a:t>FUNGUS-LIKE INFECTIONS: </a:t>
            </a:r>
            <a:r>
              <a:rPr lang="en-AU" sz="2800" b="1" i="1" dirty="0" err="1" smtClean="0">
                <a:solidFill>
                  <a:schemeClr val="accent6"/>
                </a:solidFill>
                <a:effectLst>
                  <a:outerShdw blurRad="38100" dist="38100" dir="2700000" algn="tl">
                    <a:srgbClr val="000000">
                      <a:alpha val="43137"/>
                    </a:srgbClr>
                  </a:outerShdw>
                </a:effectLst>
              </a:rPr>
              <a:t>Ichthyophonus</a:t>
            </a:r>
            <a:r>
              <a:rPr lang="en-AU" sz="2800" b="1" i="1" dirty="0" smtClean="0">
                <a:solidFill>
                  <a:schemeClr val="accent6"/>
                </a:solidFill>
                <a:effectLst>
                  <a:outerShdw blurRad="38100" dist="38100" dir="2700000" algn="tl">
                    <a:srgbClr val="000000">
                      <a:alpha val="43137"/>
                    </a:srgbClr>
                  </a:outerShdw>
                </a:effectLst>
              </a:rPr>
              <a:t> </a:t>
            </a:r>
            <a:r>
              <a:rPr lang="en-AU" sz="2800" b="1" dirty="0" smtClean="0">
                <a:solidFill>
                  <a:schemeClr val="accent6"/>
                </a:solidFill>
                <a:effectLst>
                  <a:outerShdw blurRad="38100" dist="38100" dir="2700000" algn="tl">
                    <a:srgbClr val="000000">
                      <a:alpha val="43137"/>
                    </a:srgbClr>
                  </a:outerShdw>
                </a:effectLst>
              </a:rPr>
              <a:t>in heart. </a:t>
            </a:r>
            <a:endParaRPr lang="en-AU" sz="2400" b="1" dirty="0">
              <a:solidFill>
                <a:schemeClr val="accent6"/>
              </a:solidFill>
              <a:effectLst>
                <a:outerShdw blurRad="38100" dist="38100" dir="2700000" algn="tl">
                  <a:srgbClr val="000000">
                    <a:alpha val="43137"/>
                  </a:srgbClr>
                </a:outerShdw>
              </a:effectLst>
            </a:endParaRPr>
          </a:p>
        </p:txBody>
      </p:sp>
      <p:sp>
        <p:nvSpPr>
          <p:cNvPr id="11" name="TextBox 10"/>
          <p:cNvSpPr txBox="1"/>
          <p:nvPr/>
        </p:nvSpPr>
        <p:spPr>
          <a:xfrm>
            <a:off x="152400" y="533400"/>
            <a:ext cx="8839200" cy="1200329"/>
          </a:xfrm>
          <a:prstGeom prst="rect">
            <a:avLst/>
          </a:prstGeom>
          <a:noFill/>
        </p:spPr>
        <p:txBody>
          <a:bodyPr wrap="square" rtlCol="0">
            <a:spAutoFit/>
          </a:bodyPr>
          <a:lstStyle/>
          <a:p>
            <a:pPr lvl="0"/>
            <a:r>
              <a:rPr lang="en-AU" dirty="0" smtClean="0">
                <a:effectLst>
                  <a:outerShdw blurRad="38100" dist="38100" dir="2700000" algn="tl">
                    <a:srgbClr val="000000">
                      <a:alpha val="43137"/>
                    </a:srgbClr>
                  </a:outerShdw>
                </a:effectLst>
              </a:rPr>
              <a:t>Example 1. </a:t>
            </a:r>
            <a:r>
              <a:rPr lang="en-AU" dirty="0" smtClean="0"/>
              <a:t>This is the heart of a rainbow trout with </a:t>
            </a:r>
            <a:r>
              <a:rPr lang="en-AU" i="1" dirty="0" err="1" smtClean="0"/>
              <a:t>Ichthyophonus</a:t>
            </a:r>
            <a:r>
              <a:rPr lang="en-AU" i="1" dirty="0" smtClean="0"/>
              <a:t> </a:t>
            </a:r>
            <a:r>
              <a:rPr lang="en-AU" dirty="0" smtClean="0"/>
              <a:t>infection. High levels of this organism were also found also in gills (see also Part 11C), gut, liver &amp; kidney.  The abundant pigment, derived from </a:t>
            </a:r>
            <a:r>
              <a:rPr lang="en-AU" dirty="0" err="1" smtClean="0"/>
              <a:t>melanomacrophages</a:t>
            </a:r>
            <a:r>
              <a:rPr lang="en-AU" dirty="0" smtClean="0"/>
              <a:t>, is an indication of the duration, as well as intensity of the reaction. </a:t>
            </a:r>
            <a:endParaRPr lang="en-US" dirty="0"/>
          </a:p>
        </p:txBody>
      </p:sp>
      <p:pic>
        <p:nvPicPr>
          <p:cNvPr id="4" name="Picture 3" descr="Hrt-6- Ichthyophonusx4-s.jpg"/>
          <p:cNvPicPr>
            <a:picLocks noGrp="1" noChangeAspect="1"/>
          </p:cNvPicPr>
          <p:nvPr isPhoto="1"/>
        </p:nvPicPr>
        <p:blipFill>
          <a:blip r:embed="rId2" cstate="screen">
            <a:lum bright="-1000" contrast="20000"/>
          </a:blip>
          <a:stretch>
            <a:fillRect/>
          </a:stretch>
        </p:blipFill>
        <p:spPr>
          <a:xfrm>
            <a:off x="1115616" y="1675199"/>
            <a:ext cx="6984776" cy="5182801"/>
          </a:xfrm>
          <a:prstGeom prst="rect">
            <a:avLst/>
          </a:prstGeom>
          <a:noFill/>
          <a:ln>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rt-6- Ichthyophonusx10-s.jpg"/>
          <p:cNvPicPr>
            <a:picLocks noGrp="1" noChangeAspect="1"/>
          </p:cNvPicPr>
          <p:nvPr isPhoto="1"/>
        </p:nvPicPr>
        <p:blipFill>
          <a:blip r:embed="rId2" cstate="screen">
            <a:lum/>
          </a:blip>
          <a:stretch>
            <a:fillRect/>
          </a:stretch>
        </p:blipFill>
        <p:spPr>
          <a:xfrm>
            <a:off x="0" y="36513"/>
            <a:ext cx="9144000" cy="6784975"/>
          </a:xfrm>
          <a:prstGeom prst="rect">
            <a:avLst/>
          </a:prstGeom>
          <a:noFill/>
          <a:ln>
            <a:noFill/>
          </a:ln>
        </p:spPr>
      </p:pic>
      <p:sp>
        <p:nvSpPr>
          <p:cNvPr id="4" name="TextBox 3"/>
          <p:cNvSpPr txBox="1"/>
          <p:nvPr/>
        </p:nvSpPr>
        <p:spPr>
          <a:xfrm>
            <a:off x="0" y="1628800"/>
            <a:ext cx="8686800" cy="400110"/>
          </a:xfrm>
          <a:prstGeom prst="rect">
            <a:avLst/>
          </a:prstGeom>
          <a:solidFill>
            <a:srgbClr val="FFFFFF">
              <a:alpha val="50196"/>
            </a:srgbClr>
          </a:solidFill>
        </p:spPr>
        <p:txBody>
          <a:bodyPr wrap="square" rtlCol="0">
            <a:spAutoFit/>
          </a:bodyPr>
          <a:lstStyle/>
          <a:p>
            <a:r>
              <a:rPr lang="en-AU" sz="2000" dirty="0" smtClean="0">
                <a:solidFill>
                  <a:prstClr val="black"/>
                </a:solidFill>
              </a:rPr>
              <a:t>Reaction intensity is varied, being greatest around remnant </a:t>
            </a:r>
            <a:r>
              <a:rPr lang="en-AU" sz="2000" i="1" dirty="0" err="1" smtClean="0">
                <a:solidFill>
                  <a:prstClr val="black"/>
                </a:solidFill>
              </a:rPr>
              <a:t>Ichthyophonus</a:t>
            </a:r>
            <a:r>
              <a:rPr lang="en-AU" sz="2000" dirty="0" smtClean="0">
                <a:solidFill>
                  <a:prstClr val="black"/>
                </a:solidFill>
              </a:rPr>
              <a:t> bodies. </a:t>
            </a:r>
            <a:endParaRPr lang="en-AU" sz="2000" dirty="0">
              <a:solidFill>
                <a:srgbClr val="FF0000"/>
              </a:solidFill>
            </a:endParaRPr>
          </a:p>
        </p:txBody>
      </p:sp>
      <p:sp>
        <p:nvSpPr>
          <p:cNvPr id="5" name="TextBox 4"/>
          <p:cNvSpPr txBox="1"/>
          <p:nvPr/>
        </p:nvSpPr>
        <p:spPr>
          <a:xfrm>
            <a:off x="0" y="0"/>
            <a:ext cx="2025555" cy="338554"/>
          </a:xfrm>
          <a:prstGeom prst="rect">
            <a:avLst/>
          </a:prstGeom>
          <a:solidFill>
            <a:schemeClr val="bg1"/>
          </a:solidFill>
        </p:spPr>
        <p:txBody>
          <a:bodyPr wrap="none" rtlCol="0">
            <a:spAutoFit/>
          </a:bodyPr>
          <a:lstStyle/>
          <a:p>
            <a:r>
              <a:rPr lang="en-US" sz="1600" dirty="0" smtClean="0"/>
              <a:t>Example 1 continued: </a:t>
            </a:r>
            <a:endParaRPr lang="en-US" sz="1600" dirty="0"/>
          </a:p>
        </p:txBody>
      </p:sp>
      <p:pic>
        <p:nvPicPr>
          <p:cNvPr id="6" name="Picture 5" descr="Hrt-6- Ichthyophonusx40-s.jpg"/>
          <p:cNvPicPr>
            <a:picLocks noGrp="1" noChangeAspect="1"/>
          </p:cNvPicPr>
          <p:nvPr isPhoto="1"/>
        </p:nvPicPr>
        <p:blipFill>
          <a:blip r:embed="rId3" cstate="screen">
            <a:lum bright="-2000" contrast="8000"/>
          </a:blip>
          <a:stretch>
            <a:fillRect/>
          </a:stretch>
        </p:blipFill>
        <p:spPr>
          <a:xfrm>
            <a:off x="381000" y="569912"/>
            <a:ext cx="8474353" cy="6288088"/>
          </a:xfrm>
          <a:prstGeom prst="rect">
            <a:avLst/>
          </a:prstGeom>
          <a:noFill/>
          <a:ln>
            <a:solidFill>
              <a:schemeClr val="tx1">
                <a:lumMod val="65000"/>
                <a:lumOff val="35000"/>
              </a:schemeClr>
            </a:solidFill>
          </a:ln>
        </p:spPr>
      </p:pic>
      <p:sp>
        <p:nvSpPr>
          <p:cNvPr id="7" name="TextBox 6"/>
          <p:cNvSpPr txBox="1"/>
          <p:nvPr/>
        </p:nvSpPr>
        <p:spPr>
          <a:xfrm>
            <a:off x="457200" y="685800"/>
            <a:ext cx="8077200" cy="400110"/>
          </a:xfrm>
          <a:prstGeom prst="rect">
            <a:avLst/>
          </a:prstGeom>
          <a:solidFill>
            <a:srgbClr val="FFFFFF">
              <a:alpha val="50196"/>
            </a:srgbClr>
          </a:solidFill>
        </p:spPr>
        <p:txBody>
          <a:bodyPr wrap="square" rtlCol="0">
            <a:spAutoFit/>
          </a:bodyPr>
          <a:lstStyle/>
          <a:p>
            <a:r>
              <a:rPr lang="en-AU" sz="2000" dirty="0" smtClean="0">
                <a:solidFill>
                  <a:prstClr val="black"/>
                </a:solidFill>
              </a:rPr>
              <a:t>However macrophage dominant reaction is also present around live bodies. </a:t>
            </a:r>
            <a:endParaRPr lang="en-AU"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rt-X 061573-13A IchtyPx10-s.jpg"/>
          <p:cNvPicPr>
            <a:picLocks noGrp="1" noChangeAspect="1"/>
          </p:cNvPicPr>
          <p:nvPr isPhoto="1"/>
        </p:nvPicPr>
        <p:blipFill>
          <a:blip r:embed="rId2" cstate="screen">
            <a:lum/>
          </a:blip>
          <a:stretch>
            <a:fillRect/>
          </a:stretch>
        </p:blipFill>
        <p:spPr>
          <a:xfrm>
            <a:off x="7559" y="78634"/>
            <a:ext cx="9136441" cy="6779366"/>
          </a:xfrm>
          <a:prstGeom prst="rect">
            <a:avLst/>
          </a:prstGeom>
          <a:noFill/>
          <a:ln>
            <a:noFill/>
          </a:ln>
        </p:spPr>
      </p:pic>
      <p:sp>
        <p:nvSpPr>
          <p:cNvPr id="4" name="TextBox 3"/>
          <p:cNvSpPr txBox="1"/>
          <p:nvPr/>
        </p:nvSpPr>
        <p:spPr>
          <a:xfrm>
            <a:off x="0" y="0"/>
            <a:ext cx="1219200" cy="369332"/>
          </a:xfrm>
          <a:prstGeom prst="rect">
            <a:avLst/>
          </a:prstGeom>
          <a:solidFill>
            <a:schemeClr val="bg1"/>
          </a:solidFill>
        </p:spPr>
        <p:txBody>
          <a:bodyPr wrap="square" rtlCol="0">
            <a:spAutoFit/>
          </a:bodyPr>
          <a:lstStyle/>
          <a:p>
            <a:r>
              <a:rPr lang="en-US" dirty="0" smtClean="0">
                <a:effectLst>
                  <a:outerShdw blurRad="38100" dist="38100" dir="2700000" algn="tl">
                    <a:srgbClr val="000000">
                      <a:alpha val="43137"/>
                    </a:srgbClr>
                  </a:outerShdw>
                </a:effectLst>
              </a:rPr>
              <a:t>Example 2:</a:t>
            </a:r>
            <a:endParaRPr lang="en-US" dirty="0">
              <a:effectLst>
                <a:outerShdw blurRad="38100" dist="38100" dir="2700000" algn="tl">
                  <a:srgbClr val="000000">
                    <a:alpha val="43137"/>
                  </a:srgbClr>
                </a:outerShdw>
              </a:effectLst>
            </a:endParaRPr>
          </a:p>
        </p:txBody>
      </p:sp>
      <p:sp>
        <p:nvSpPr>
          <p:cNvPr id="7" name="TextBox 6"/>
          <p:cNvSpPr txBox="1"/>
          <p:nvPr/>
        </p:nvSpPr>
        <p:spPr>
          <a:xfrm>
            <a:off x="0" y="1371600"/>
            <a:ext cx="8839200" cy="646331"/>
          </a:xfrm>
          <a:prstGeom prst="rect">
            <a:avLst/>
          </a:prstGeom>
          <a:solidFill>
            <a:srgbClr val="FFFFFF">
              <a:alpha val="50196"/>
            </a:srgbClr>
          </a:solidFill>
        </p:spPr>
        <p:txBody>
          <a:bodyPr wrap="square" rtlCol="0">
            <a:spAutoFit/>
          </a:bodyPr>
          <a:lstStyle/>
          <a:p>
            <a:r>
              <a:rPr lang="en-US" dirty="0" smtClean="0"/>
              <a:t>Another rainbow trout,  same region, with both successful host reactions / dead </a:t>
            </a:r>
            <a:r>
              <a:rPr lang="en-US" i="1" dirty="0" err="1" smtClean="0"/>
              <a:t>Ichthyophonus</a:t>
            </a:r>
            <a:r>
              <a:rPr lang="en-US" dirty="0" smtClean="0"/>
              <a:t>, and active division of the pathogen.</a:t>
            </a:r>
            <a:r>
              <a:rPr lang="en-AU" dirty="0" smtClean="0">
                <a:solidFill>
                  <a:prstClr val="black"/>
                </a:solidFill>
              </a:rPr>
              <a:t> </a:t>
            </a:r>
            <a:endParaRPr lang="en-AU" dirty="0">
              <a:solidFill>
                <a:srgbClr val="FF0000"/>
              </a:solidFill>
            </a:endParaRPr>
          </a:p>
        </p:txBody>
      </p:sp>
      <p:pic>
        <p:nvPicPr>
          <p:cNvPr id="8" name="Picture 7" descr="Hrt-X 061573-13A IchtyPx20b-s.jpg"/>
          <p:cNvPicPr>
            <a:picLocks noGrp="1" noChangeAspect="1"/>
          </p:cNvPicPr>
          <p:nvPr isPhoto="1"/>
        </p:nvPicPr>
        <p:blipFill>
          <a:blip r:embed="rId3" cstate="screen">
            <a:lum bright="2000" contrast="3000"/>
          </a:blip>
          <a:stretch>
            <a:fillRect/>
          </a:stretch>
        </p:blipFill>
        <p:spPr>
          <a:xfrm>
            <a:off x="228600" y="355732"/>
            <a:ext cx="8763000" cy="6502268"/>
          </a:xfrm>
          <a:prstGeom prst="rect">
            <a:avLst/>
          </a:prstGeom>
          <a:noFill/>
          <a:ln>
            <a:solidFill>
              <a:schemeClr val="tx1">
                <a:lumMod val="65000"/>
                <a:lumOff val="35000"/>
              </a:schemeClr>
            </a:solidFill>
          </a:ln>
        </p:spPr>
      </p:pic>
      <p:sp>
        <p:nvSpPr>
          <p:cNvPr id="9" name="TextBox 8"/>
          <p:cNvSpPr txBox="1"/>
          <p:nvPr/>
        </p:nvSpPr>
        <p:spPr>
          <a:xfrm>
            <a:off x="381000" y="457200"/>
            <a:ext cx="3124200" cy="400110"/>
          </a:xfrm>
          <a:prstGeom prst="rect">
            <a:avLst/>
          </a:prstGeom>
          <a:solidFill>
            <a:srgbClr val="FFFFFF">
              <a:alpha val="50196"/>
            </a:srgbClr>
          </a:solidFill>
        </p:spPr>
        <p:txBody>
          <a:bodyPr wrap="square" rtlCol="0">
            <a:spAutoFit/>
          </a:bodyPr>
          <a:lstStyle/>
          <a:p>
            <a:r>
              <a:rPr lang="en-AU" sz="2000" dirty="0" smtClean="0">
                <a:solidFill>
                  <a:prstClr val="black"/>
                </a:solidFill>
              </a:rPr>
              <a:t>Division within one capsule. </a:t>
            </a:r>
            <a:endParaRPr lang="en-AU" sz="2000" dirty="0">
              <a:solidFill>
                <a:srgbClr val="FF0000"/>
              </a:solidFill>
            </a:endParaRPr>
          </a:p>
        </p:txBody>
      </p:sp>
      <p:pic>
        <p:nvPicPr>
          <p:cNvPr id="10" name="Picture 9" descr="Hrt-X 061573-13A IchtyPx20-s.jpg"/>
          <p:cNvPicPr>
            <a:picLocks noGrp="1" noChangeAspect="1"/>
          </p:cNvPicPr>
          <p:nvPr isPhoto="1"/>
        </p:nvPicPr>
        <p:blipFill>
          <a:blip r:embed="rId4" cstate="screen">
            <a:lum/>
          </a:blip>
          <a:stretch>
            <a:fillRect/>
          </a:stretch>
        </p:blipFill>
        <p:spPr>
          <a:xfrm>
            <a:off x="685800" y="1066800"/>
            <a:ext cx="7804707" cy="5791200"/>
          </a:xfrm>
          <a:prstGeom prst="rect">
            <a:avLst/>
          </a:prstGeom>
          <a:noFill/>
          <a:ln>
            <a:solidFill>
              <a:schemeClr val="bg1">
                <a:lumMod val="6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rt-X 061074-2B ICHTYOP X4-s.jpg"/>
          <p:cNvPicPr>
            <a:picLocks noGrp="1" noChangeAspect="1"/>
          </p:cNvPicPr>
          <p:nvPr isPhoto="1"/>
        </p:nvPicPr>
        <p:blipFill>
          <a:blip r:embed="rId2" cstate="screen">
            <a:lum bright="2000" contrast="20000"/>
          </a:blip>
          <a:stretch>
            <a:fillRect/>
          </a:stretch>
        </p:blipFill>
        <p:spPr>
          <a:xfrm>
            <a:off x="0" y="36513"/>
            <a:ext cx="9144000" cy="6784975"/>
          </a:xfrm>
          <a:prstGeom prst="rect">
            <a:avLst/>
          </a:prstGeom>
          <a:noFill/>
          <a:ln>
            <a:noFill/>
          </a:ln>
        </p:spPr>
      </p:pic>
      <p:sp>
        <p:nvSpPr>
          <p:cNvPr id="4" name="TextBox 3"/>
          <p:cNvSpPr txBox="1"/>
          <p:nvPr/>
        </p:nvSpPr>
        <p:spPr>
          <a:xfrm>
            <a:off x="0" y="0"/>
            <a:ext cx="1219200" cy="369332"/>
          </a:xfrm>
          <a:prstGeom prst="rect">
            <a:avLst/>
          </a:prstGeom>
          <a:solidFill>
            <a:schemeClr val="bg1"/>
          </a:solidFill>
        </p:spPr>
        <p:txBody>
          <a:bodyPr wrap="square" rtlCol="0">
            <a:spAutoFit/>
          </a:bodyPr>
          <a:lstStyle/>
          <a:p>
            <a:r>
              <a:rPr lang="en-US" dirty="0" smtClean="0">
                <a:effectLst>
                  <a:outerShdw blurRad="38100" dist="38100" dir="2700000" algn="tl">
                    <a:srgbClr val="000000">
                      <a:alpha val="43137"/>
                    </a:srgbClr>
                  </a:outerShdw>
                </a:effectLst>
              </a:rPr>
              <a:t>Example 2:</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6713697" cy="461665"/>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2400" b="1" kern="0" dirty="0" smtClean="0">
                <a:solidFill>
                  <a:srgbClr val="D6ECFF">
                    <a:lumMod val="50000"/>
                  </a:srgbClr>
                </a:solidFill>
              </a:rPr>
              <a:t>ABNORMALITIES &amp; PLASTICITY OF </a:t>
            </a:r>
            <a:r>
              <a:rPr kumimoji="0" lang="en-AU" sz="2400" b="1" i="0" u="none" strike="noStrike" kern="0" cap="none" spc="0" normalizeH="0" baseline="0" noProof="0" dirty="0" smtClean="0">
                <a:ln>
                  <a:noFill/>
                </a:ln>
                <a:solidFill>
                  <a:srgbClr val="D6ECFF">
                    <a:lumMod val="50000"/>
                  </a:srgbClr>
                </a:solidFill>
                <a:effectLst/>
                <a:uLnTx/>
                <a:uFillTx/>
              </a:rPr>
              <a:t>HEART MUSCLES</a:t>
            </a:r>
            <a:endParaRPr kumimoji="0" lang="en-AU" sz="2400" b="1" i="0" u="none" strike="noStrike" kern="0" cap="none" spc="0" normalizeH="0" baseline="0" noProof="0" dirty="0">
              <a:ln>
                <a:noFill/>
              </a:ln>
              <a:solidFill>
                <a:srgbClr val="D6ECFF">
                  <a:lumMod val="50000"/>
                </a:srgbClr>
              </a:solidFill>
              <a:effectLst/>
              <a:uLnTx/>
              <a:uFillTx/>
            </a:endParaRPr>
          </a:p>
        </p:txBody>
      </p:sp>
      <p:sp>
        <p:nvSpPr>
          <p:cNvPr id="5" name="TextBox 4"/>
          <p:cNvSpPr txBox="1"/>
          <p:nvPr/>
        </p:nvSpPr>
        <p:spPr>
          <a:xfrm>
            <a:off x="0" y="410081"/>
            <a:ext cx="8812088" cy="6647974"/>
          </a:xfrm>
          <a:prstGeom prst="rect">
            <a:avLst/>
          </a:prstGeom>
          <a:solidFill>
            <a:srgbClr val="FFFFFF">
              <a:alpha val="50196"/>
            </a:srgbClr>
          </a:solidFill>
        </p:spPr>
        <p:txBody>
          <a:bodyPr wrap="square" rtlCol="0">
            <a:spAutoFit/>
          </a:bodyPr>
          <a:lstStyle/>
          <a:p>
            <a:pPr>
              <a:spcAft>
                <a:spcPts val="400"/>
              </a:spcAft>
              <a:buFont typeface="Arial" pitchFamily="34" charset="0"/>
              <a:buChar char="•"/>
            </a:pPr>
            <a:r>
              <a:rPr lang="en-US" dirty="0" smtClean="0"/>
              <a:t>There are a number of recognized </a:t>
            </a:r>
            <a:r>
              <a:rPr lang="en-US" dirty="0" smtClean="0">
                <a:effectLst>
                  <a:outerShdw blurRad="38100" dist="38100" dir="2700000" algn="tl">
                    <a:srgbClr val="000000">
                      <a:alpha val="43137"/>
                    </a:srgbClr>
                  </a:outerShdw>
                </a:effectLst>
              </a:rPr>
              <a:t>congenital abnormalities </a:t>
            </a:r>
            <a:r>
              <a:rPr lang="en-US" dirty="0" smtClean="0"/>
              <a:t>of fish heart including </a:t>
            </a:r>
            <a:r>
              <a:rPr lang="en-US" dirty="0" err="1" smtClean="0"/>
              <a:t>hypoplasia</a:t>
            </a:r>
            <a:r>
              <a:rPr lang="en-US" dirty="0" smtClean="0"/>
              <a:t> of the septum </a:t>
            </a:r>
            <a:r>
              <a:rPr lang="en-US" dirty="0" err="1" smtClean="0"/>
              <a:t>transversum</a:t>
            </a:r>
            <a:r>
              <a:rPr lang="en-US" dirty="0" smtClean="0"/>
              <a:t> (resulting in the heart lying directly on the liver), ventricular </a:t>
            </a:r>
            <a:r>
              <a:rPr lang="en-US" dirty="0" err="1" smtClean="0"/>
              <a:t>hypoplasia</a:t>
            </a:r>
            <a:r>
              <a:rPr lang="en-US" dirty="0" smtClean="0"/>
              <a:t>, abnormal location and shape of heart. Severe abnormalities will not be covered in detail as these seldom thrive enough to survive initial quality culling, and are rarely submitted to a laboratory, unless there is an increased prevalence, but the of the same factors may be involved in milder forms of hyperplasia. (For example, some can be induced by high egg incubation temperatures). </a:t>
            </a:r>
          </a:p>
          <a:p>
            <a:pPr>
              <a:spcAft>
                <a:spcPts val="400"/>
              </a:spcAft>
              <a:buFont typeface="Arial" pitchFamily="34" charset="0"/>
              <a:buChar char="•"/>
            </a:pPr>
            <a:r>
              <a:rPr lang="en-US" dirty="0" smtClean="0"/>
              <a:t>  Previously we have seen </a:t>
            </a:r>
            <a:r>
              <a:rPr lang="en-US" dirty="0" smtClean="0">
                <a:effectLst>
                  <a:outerShdw blurRad="38100" dist="38100" dir="2700000" algn="tl">
                    <a:srgbClr val="000000">
                      <a:alpha val="43137"/>
                    </a:srgbClr>
                  </a:outerShdw>
                </a:effectLst>
              </a:rPr>
              <a:t>species variations in heart muscle thickness </a:t>
            </a:r>
            <a:r>
              <a:rPr lang="en-US" dirty="0" smtClean="0"/>
              <a:t>reflecting the level of effort required for each species, fast predators generally having thicker ventricle walls (stratum </a:t>
            </a:r>
            <a:r>
              <a:rPr lang="en-US" dirty="0" err="1" smtClean="0"/>
              <a:t>compactum</a:t>
            </a:r>
            <a:r>
              <a:rPr lang="en-US" dirty="0" smtClean="0"/>
              <a:t>) and </a:t>
            </a:r>
            <a:r>
              <a:rPr lang="en-US" dirty="0" err="1" smtClean="0"/>
              <a:t>trabecular</a:t>
            </a:r>
            <a:r>
              <a:rPr lang="en-US" dirty="0" smtClean="0"/>
              <a:t> areas (stratum </a:t>
            </a:r>
            <a:r>
              <a:rPr lang="en-US" dirty="0" err="1" smtClean="0"/>
              <a:t>spongiosum</a:t>
            </a:r>
            <a:r>
              <a:rPr lang="en-US" dirty="0" smtClean="0"/>
              <a:t>). </a:t>
            </a:r>
          </a:p>
          <a:p>
            <a:pPr>
              <a:spcAft>
                <a:spcPts val="400"/>
              </a:spcAft>
              <a:buFont typeface="Arial" pitchFamily="34" charset="0"/>
              <a:buChar char="•"/>
            </a:pPr>
            <a:r>
              <a:rPr lang="en-US" dirty="0" smtClean="0"/>
              <a:t>As the heart  also </a:t>
            </a:r>
            <a:r>
              <a:rPr lang="en-US" dirty="0" smtClean="0">
                <a:effectLst>
                  <a:outerShdw blurRad="38100" dist="38100" dir="2700000" algn="tl">
                    <a:srgbClr val="000000">
                      <a:alpha val="43137"/>
                    </a:srgbClr>
                  </a:outerShdw>
                </a:effectLst>
              </a:rPr>
              <a:t>responds to increased circulatory effort requirements</a:t>
            </a:r>
            <a:r>
              <a:rPr lang="en-US" dirty="0" smtClean="0"/>
              <a:t>, there are also </a:t>
            </a:r>
            <a:r>
              <a:rPr lang="en-US" dirty="0" smtClean="0">
                <a:effectLst>
                  <a:outerShdw blurRad="38100" dist="38100" dir="2700000" algn="tl">
                    <a:srgbClr val="000000">
                      <a:alpha val="43137"/>
                    </a:srgbClr>
                  </a:outerShdw>
                </a:effectLst>
              </a:rPr>
              <a:t>within species variations</a:t>
            </a:r>
            <a:r>
              <a:rPr lang="en-US" dirty="0" smtClean="0"/>
              <a:t>. </a:t>
            </a:r>
          </a:p>
          <a:p>
            <a:pPr lvl="1">
              <a:spcAft>
                <a:spcPts val="400"/>
              </a:spcAft>
              <a:buFont typeface="Arial" pitchFamily="34" charset="0"/>
              <a:buChar char="•"/>
            </a:pPr>
            <a:r>
              <a:rPr lang="en-US" dirty="0" smtClean="0"/>
              <a:t>Some of these are within normal physiological limits. For example, wild fish generally require more exertion for food capture than pellet fed farmed fish, which can operate with slightly less developed heart muscle. Wild salmon have a distinct triangular pointed heart shape. Farmed fish shape is more variable, sometimes soft &amp; rounded.   </a:t>
            </a:r>
          </a:p>
          <a:p>
            <a:pPr lvl="1">
              <a:spcAft>
                <a:spcPts val="400"/>
              </a:spcAft>
              <a:buFont typeface="Arial" pitchFamily="34" charset="0"/>
              <a:buChar char="•"/>
            </a:pPr>
            <a:r>
              <a:rPr lang="en-US" dirty="0" smtClean="0"/>
              <a:t>A higher incidence of </a:t>
            </a:r>
            <a:r>
              <a:rPr lang="en-US" dirty="0" err="1" smtClean="0"/>
              <a:t>vasoconstrictive</a:t>
            </a:r>
            <a:r>
              <a:rPr lang="en-US" dirty="0" smtClean="0"/>
              <a:t> gill insults (for example, amoebic gill disease) might, however, counter this reduction in requirement for lower heart work. </a:t>
            </a:r>
          </a:p>
          <a:p>
            <a:pPr lvl="1">
              <a:spcAft>
                <a:spcPts val="400"/>
              </a:spcAft>
              <a:buFont typeface="Arial" pitchFamily="34" charset="0"/>
              <a:buChar char="•"/>
            </a:pPr>
            <a:r>
              <a:rPr lang="en-US" dirty="0" smtClean="0"/>
              <a:t>Large fish also have a higher requirement / kg for circulatory effort. Overall, therefore, heart thickness usually increases with age. </a:t>
            </a:r>
          </a:p>
          <a:p>
            <a:pPr>
              <a:spcAft>
                <a:spcPts val="400"/>
              </a:spcAft>
              <a:buFont typeface="Arial" pitchFamily="34" charset="0"/>
              <a:buChar char="•"/>
            </a:pPr>
            <a:r>
              <a:rPr lang="en-US" dirty="0" smtClean="0"/>
              <a:t>Nutrition (malnutrition or deficiencies of specific components of which the best known are fatty acids) sometimes limits the response  to these stimuli to heart growth.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rt-X 061074-2B ICHTYOP X4-s.jpg"/>
          <p:cNvPicPr>
            <a:picLocks noGrp="1" noChangeAspect="1"/>
          </p:cNvPicPr>
          <p:nvPr isPhoto="1"/>
        </p:nvPicPr>
        <p:blipFill>
          <a:blip r:embed="rId2" cstate="screen">
            <a:lum bright="2000" contrast="20000"/>
          </a:blip>
          <a:stretch>
            <a:fillRect/>
          </a:stretch>
        </p:blipFill>
        <p:spPr>
          <a:xfrm>
            <a:off x="0" y="3465512"/>
            <a:ext cx="4572001" cy="3392488"/>
          </a:xfrm>
          <a:prstGeom prst="rect">
            <a:avLst/>
          </a:prstGeom>
          <a:noFill/>
          <a:ln>
            <a:noFill/>
          </a:ln>
        </p:spPr>
      </p:pic>
      <p:sp>
        <p:nvSpPr>
          <p:cNvPr id="4" name="TextBox 3"/>
          <p:cNvSpPr txBox="1"/>
          <p:nvPr/>
        </p:nvSpPr>
        <p:spPr>
          <a:xfrm>
            <a:off x="0" y="0"/>
            <a:ext cx="4419600" cy="2031325"/>
          </a:xfrm>
          <a:prstGeom prst="rect">
            <a:avLst/>
          </a:prstGeom>
          <a:solidFill>
            <a:schemeClr val="bg1"/>
          </a:solidFill>
        </p:spPr>
        <p:txBody>
          <a:bodyPr wrap="square" rtlCol="0">
            <a:spAutoFit/>
          </a:bodyPr>
          <a:lstStyle/>
          <a:p>
            <a:r>
              <a:rPr lang="en-US" dirty="0" smtClean="0">
                <a:effectLst>
                  <a:outerShdw blurRad="38100" dist="38100" dir="2700000" algn="tl">
                    <a:srgbClr val="000000">
                      <a:alpha val="43137"/>
                    </a:srgbClr>
                  </a:outerShdw>
                </a:effectLst>
              </a:rPr>
              <a:t>Example 3:</a:t>
            </a:r>
            <a:r>
              <a:rPr lang="en-US" dirty="0" smtClean="0"/>
              <a:t> Another rainbow trout from the same area. There is little reaction within the ventricular myocardium, but considerably more around the remnant capsule in the spongy </a:t>
            </a:r>
            <a:r>
              <a:rPr lang="en-US" dirty="0" err="1" smtClean="0"/>
              <a:t>atrial</a:t>
            </a:r>
            <a:r>
              <a:rPr lang="en-US" dirty="0" smtClean="0"/>
              <a:t> myocardium which, as shown previously, is well supplied with potential  macrophages lining the </a:t>
            </a:r>
            <a:r>
              <a:rPr lang="en-US" dirty="0" err="1" smtClean="0"/>
              <a:t>trabeculae</a:t>
            </a:r>
            <a:r>
              <a:rPr lang="en-US" dirty="0" smtClean="0"/>
              <a:t>.   </a:t>
            </a:r>
            <a:endParaRPr lang="en-US" dirty="0">
              <a:effectLst>
                <a:outerShdw blurRad="38100" dist="38100" dir="2700000" algn="tl">
                  <a:srgbClr val="000000">
                    <a:alpha val="43137"/>
                  </a:srgbClr>
                </a:outerShdw>
              </a:effectLst>
            </a:endParaRPr>
          </a:p>
        </p:txBody>
      </p:sp>
      <p:pic>
        <p:nvPicPr>
          <p:cNvPr id="5" name="Picture 4" descr="Hrt-x 061074-1 ichthyo-lot x4-s.jpg"/>
          <p:cNvPicPr>
            <a:picLocks noGrp="1" noChangeAspect="1"/>
          </p:cNvPicPr>
          <p:nvPr isPhoto="1"/>
        </p:nvPicPr>
        <p:blipFill>
          <a:blip r:embed="rId3" cstate="screen">
            <a:lum bright="2000" contrast="25000"/>
          </a:blip>
          <a:stretch>
            <a:fillRect/>
          </a:stretch>
        </p:blipFill>
        <p:spPr>
          <a:xfrm>
            <a:off x="4572001" y="0"/>
            <a:ext cx="4571999" cy="3392487"/>
          </a:xfrm>
          <a:prstGeom prst="rect">
            <a:avLst/>
          </a:prstGeom>
          <a:noFill/>
          <a:ln>
            <a:noFill/>
          </a:ln>
        </p:spPr>
      </p:pic>
      <p:pic>
        <p:nvPicPr>
          <p:cNvPr id="6" name="Picture 5" descr="Hrt-X 061074-2B ICHTYOP X20b-s.jpg"/>
          <p:cNvPicPr>
            <a:picLocks noGrp="1" noChangeAspect="1"/>
          </p:cNvPicPr>
          <p:nvPr isPhoto="1"/>
        </p:nvPicPr>
        <p:blipFill>
          <a:blip r:embed="rId4" cstate="screen">
            <a:lum/>
          </a:blip>
          <a:stretch>
            <a:fillRect/>
          </a:stretch>
        </p:blipFill>
        <p:spPr>
          <a:xfrm>
            <a:off x="4571999" y="3465512"/>
            <a:ext cx="4572001" cy="3392488"/>
          </a:xfrm>
          <a:prstGeom prst="rect">
            <a:avLst/>
          </a:prstGeom>
          <a:noFill/>
          <a:ln>
            <a:no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1" y="5949280"/>
            <a:ext cx="4464496" cy="646331"/>
          </a:xfrm>
          <a:prstGeom prst="rect">
            <a:avLst/>
          </a:prstGeom>
          <a:noFill/>
        </p:spPr>
        <p:txBody>
          <a:bodyPr wrap="square" rtlCol="0">
            <a:spAutoFit/>
          </a:bodyPr>
          <a:lstStyle/>
          <a:p>
            <a:r>
              <a:rPr lang="en-US" dirty="0" smtClean="0"/>
              <a:t>Adult </a:t>
            </a:r>
            <a:r>
              <a:rPr lang="en-US" i="1" dirty="0" err="1" smtClean="0"/>
              <a:t>Cardicola</a:t>
            </a:r>
            <a:r>
              <a:rPr lang="en-US" dirty="0" smtClean="0"/>
              <a:t> </a:t>
            </a:r>
            <a:r>
              <a:rPr lang="en-US" i="1" dirty="0" err="1" smtClean="0"/>
              <a:t>forsteri</a:t>
            </a:r>
            <a:r>
              <a:rPr lang="en-US" dirty="0" smtClean="0"/>
              <a:t> fluke from southern </a:t>
            </a:r>
            <a:r>
              <a:rPr lang="en-US" dirty="0" err="1" smtClean="0"/>
              <a:t>bluefin</a:t>
            </a:r>
            <a:r>
              <a:rPr lang="en-US" dirty="0" smtClean="0"/>
              <a:t> tuna heart. </a:t>
            </a:r>
            <a:endParaRPr lang="en-US" dirty="0"/>
          </a:p>
        </p:txBody>
      </p:sp>
      <p:sp>
        <p:nvSpPr>
          <p:cNvPr id="9" name="TextBox 8"/>
          <p:cNvSpPr txBox="1"/>
          <p:nvPr/>
        </p:nvSpPr>
        <p:spPr>
          <a:xfrm>
            <a:off x="0" y="0"/>
            <a:ext cx="8964488" cy="523220"/>
          </a:xfrm>
          <a:prstGeom prst="rect">
            <a:avLst/>
          </a:prstGeom>
          <a:solidFill>
            <a:schemeClr val="bg1"/>
          </a:solidFill>
        </p:spPr>
        <p:txBody>
          <a:bodyPr wrap="square" rtlCol="0">
            <a:spAutoFit/>
          </a:bodyPr>
          <a:lstStyle/>
          <a:p>
            <a:r>
              <a:rPr lang="en-AU" sz="2800" b="1" dirty="0">
                <a:solidFill>
                  <a:srgbClr val="00B0F0"/>
                </a:solidFill>
                <a:effectLst>
                  <a:outerShdw blurRad="38100" dist="38100" dir="2700000" algn="tl">
                    <a:srgbClr val="000000">
                      <a:alpha val="43137"/>
                    </a:srgbClr>
                  </a:outerShdw>
                </a:effectLst>
              </a:rPr>
              <a:t>PARASITES OF </a:t>
            </a:r>
            <a:r>
              <a:rPr lang="en-AU" sz="2800" b="1" dirty="0" smtClean="0">
                <a:solidFill>
                  <a:srgbClr val="00B0F0"/>
                </a:solidFill>
                <a:effectLst>
                  <a:outerShdw blurRad="38100" dist="38100" dir="2700000" algn="tl">
                    <a:srgbClr val="000000">
                      <a:alpha val="43137"/>
                    </a:srgbClr>
                  </a:outerShdw>
                </a:effectLst>
              </a:rPr>
              <a:t>THE HEART</a:t>
            </a:r>
            <a:r>
              <a:rPr lang="en-AU" sz="2800" b="1" dirty="0" smtClean="0">
                <a:solidFill>
                  <a:schemeClr val="bg2">
                    <a:lumMod val="75000"/>
                  </a:schemeClr>
                </a:solidFill>
                <a:effectLst>
                  <a:outerShdw blurRad="38100" dist="38100" dir="2700000" algn="tl">
                    <a:srgbClr val="000000">
                      <a:alpha val="43137"/>
                    </a:srgbClr>
                  </a:outerShdw>
                </a:effectLst>
              </a:rPr>
              <a:t>. </a:t>
            </a:r>
            <a:endParaRPr lang="en-AU" sz="2400" b="1" dirty="0">
              <a:solidFill>
                <a:srgbClr val="1AB39F"/>
              </a:solidFill>
              <a:effectLst>
                <a:outerShdw blurRad="38100" dist="38100" dir="2700000" algn="tl">
                  <a:srgbClr val="000000">
                    <a:alpha val="43137"/>
                  </a:srgbClr>
                </a:outerShdw>
              </a:effectLst>
            </a:endParaRPr>
          </a:p>
        </p:txBody>
      </p:sp>
      <p:sp>
        <p:nvSpPr>
          <p:cNvPr id="11" name="TextBox 10"/>
          <p:cNvSpPr txBox="1"/>
          <p:nvPr/>
        </p:nvSpPr>
        <p:spPr>
          <a:xfrm>
            <a:off x="107504" y="404664"/>
            <a:ext cx="8839200" cy="3323987"/>
          </a:xfrm>
          <a:prstGeom prst="rect">
            <a:avLst/>
          </a:prstGeom>
          <a:noFill/>
        </p:spPr>
        <p:txBody>
          <a:bodyPr wrap="square" rtlCol="0">
            <a:spAutoFit/>
          </a:bodyPr>
          <a:lstStyle/>
          <a:p>
            <a:pPr lvl="0"/>
            <a:r>
              <a:rPr lang="en-AU" sz="2400" b="1" dirty="0" smtClean="0">
                <a:solidFill>
                  <a:srgbClr val="1AB39F"/>
                </a:solidFill>
                <a:effectLst>
                  <a:outerShdw blurRad="38100" dist="38100" dir="2700000" algn="tl">
                    <a:srgbClr val="000000">
                      <a:alpha val="43137"/>
                    </a:srgbClr>
                  </a:outerShdw>
                </a:effectLst>
              </a:rPr>
              <a:t>1. Adult blood flukes in heart lumen.</a:t>
            </a:r>
          </a:p>
          <a:p>
            <a:r>
              <a:rPr lang="en-AU" dirty="0" smtClean="0"/>
              <a:t>Blood flukes are an emerging problem in marine culture species, including tuna and barramundi. Usually adults live within the heart causing little pathology, though this varies with species and intensity of infection. Some adults adhere to smooth surfaces such as vessel walls by suction, others possess lateral </a:t>
            </a:r>
            <a:r>
              <a:rPr lang="en-AU" dirty="0" err="1" smtClean="0"/>
              <a:t>tegumental</a:t>
            </a:r>
            <a:r>
              <a:rPr lang="en-AU" dirty="0" smtClean="0"/>
              <a:t> spines and / or embed themselves in the wall of the heart. Eggs usually pass to the gills, but some may lodge within the heart vessels / muscle. Some hosts (for example, carp) show a marked response to both eggs and adults involving </a:t>
            </a:r>
            <a:r>
              <a:rPr lang="en-AU" dirty="0" err="1" smtClean="0"/>
              <a:t>eosinophils</a:t>
            </a:r>
            <a:r>
              <a:rPr lang="en-AU" dirty="0" smtClean="0"/>
              <a:t>, </a:t>
            </a:r>
            <a:r>
              <a:rPr lang="en-AU" dirty="0" err="1" smtClean="0"/>
              <a:t>neutrophils</a:t>
            </a:r>
            <a:r>
              <a:rPr lang="en-AU" dirty="0" smtClean="0"/>
              <a:t>, macrophages (Bullard and Overstreet, 2002) </a:t>
            </a:r>
          </a:p>
          <a:p>
            <a:r>
              <a:rPr lang="en-AU" dirty="0" smtClean="0"/>
              <a:t>Pathology associated with </a:t>
            </a:r>
            <a:r>
              <a:rPr lang="en-AU" dirty="0" err="1" smtClean="0"/>
              <a:t>Sanguinicolid</a:t>
            </a:r>
            <a:r>
              <a:rPr lang="en-AU" dirty="0" smtClean="0"/>
              <a:t> blood fluke eggs is covered with the gill.  </a:t>
            </a:r>
          </a:p>
          <a:p>
            <a:endParaRPr lang="en-AU" sz="2400" b="1" dirty="0" smtClean="0">
              <a:solidFill>
                <a:srgbClr val="1AB39F"/>
              </a:solidFill>
              <a:effectLst>
                <a:outerShdw blurRad="38100" dist="38100" dir="2700000" algn="tl">
                  <a:srgbClr val="000000">
                    <a:alpha val="43137"/>
                  </a:srgbClr>
                </a:outerShdw>
              </a:effectLst>
            </a:endParaRPr>
          </a:p>
          <a:p>
            <a:endParaRPr lang="en-US" dirty="0"/>
          </a:p>
        </p:txBody>
      </p:sp>
      <p:pic>
        <p:nvPicPr>
          <p:cNvPr id="10" name="Picture 2" descr="D:\CARDF.JPG"/>
          <p:cNvPicPr>
            <a:picLocks noChangeAspect="1" noChangeArrowheads="1"/>
          </p:cNvPicPr>
          <p:nvPr/>
        </p:nvPicPr>
        <p:blipFill>
          <a:blip r:embed="rId2" cstate="screen"/>
          <a:srcRect/>
          <a:stretch>
            <a:fillRect/>
          </a:stretch>
        </p:blipFill>
        <p:spPr bwMode="auto">
          <a:xfrm>
            <a:off x="251520" y="3140968"/>
            <a:ext cx="4464496" cy="2775428"/>
          </a:xfrm>
          <a:prstGeom prst="rect">
            <a:avLst/>
          </a:prstGeom>
          <a:noFill/>
        </p:spPr>
      </p:pic>
      <p:sp>
        <p:nvSpPr>
          <p:cNvPr id="12" name="TextBox 11"/>
          <p:cNvSpPr txBox="1"/>
          <p:nvPr/>
        </p:nvSpPr>
        <p:spPr>
          <a:xfrm>
            <a:off x="0" y="6488668"/>
            <a:ext cx="9144000" cy="338554"/>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AU" sz="1600" dirty="0" smtClean="0"/>
              <a:t>Photos from Nowak et al, 2006 (Southern </a:t>
            </a:r>
            <a:r>
              <a:rPr lang="en-AU" sz="1600" dirty="0" err="1" smtClean="0"/>
              <a:t>Bluefin</a:t>
            </a:r>
            <a:r>
              <a:rPr lang="en-AU" sz="1600" dirty="0" smtClean="0"/>
              <a:t> Tuna Health, </a:t>
            </a:r>
            <a:r>
              <a:rPr lang="en-AU" sz="1600" dirty="0" err="1" smtClean="0"/>
              <a:t>AquafinCRC</a:t>
            </a:r>
            <a:r>
              <a:rPr lang="en-AU" sz="1600" dirty="0" smtClean="0"/>
              <a:t>), with permission</a:t>
            </a:r>
            <a:r>
              <a:rPr lang="en-US" sz="1600" dirty="0" smtClean="0"/>
              <a:t>. </a:t>
            </a:r>
          </a:p>
        </p:txBody>
      </p:sp>
      <p:pic>
        <p:nvPicPr>
          <p:cNvPr id="13" name="Picture 12" descr="GRAN1.JPG"/>
          <p:cNvPicPr>
            <a:picLocks noGrp="1" noChangeAspect="1"/>
          </p:cNvPicPr>
          <p:nvPr isPhoto="1"/>
        </p:nvPicPr>
        <p:blipFill>
          <a:blip r:embed="rId3" cstate="screen">
            <a:lum/>
          </a:blip>
          <a:stretch>
            <a:fillRect/>
          </a:stretch>
        </p:blipFill>
        <p:spPr>
          <a:xfrm>
            <a:off x="4932040" y="3140968"/>
            <a:ext cx="4211960" cy="2751668"/>
          </a:xfrm>
          <a:prstGeom prst="rect">
            <a:avLst/>
          </a:prstGeom>
          <a:noFill/>
          <a:ln>
            <a:noFill/>
          </a:ln>
        </p:spPr>
      </p:pic>
      <p:sp>
        <p:nvSpPr>
          <p:cNvPr id="14" name="TextBox 13"/>
          <p:cNvSpPr txBox="1"/>
          <p:nvPr/>
        </p:nvSpPr>
        <p:spPr>
          <a:xfrm>
            <a:off x="4842245" y="5949280"/>
            <a:ext cx="4359463" cy="369332"/>
          </a:xfrm>
          <a:prstGeom prst="rect">
            <a:avLst/>
          </a:prstGeom>
          <a:noFill/>
        </p:spPr>
        <p:txBody>
          <a:bodyPr wrap="none" rtlCol="0">
            <a:spAutoFit/>
          </a:bodyPr>
          <a:lstStyle/>
          <a:p>
            <a:r>
              <a:rPr lang="en-US" dirty="0" err="1" smtClean="0"/>
              <a:t>Granuloma</a:t>
            </a:r>
            <a:r>
              <a:rPr lang="en-US" dirty="0" smtClean="0"/>
              <a:t> surrounding an egg of </a:t>
            </a:r>
            <a:r>
              <a:rPr lang="en-US" i="1" dirty="0" smtClean="0"/>
              <a:t>C. </a:t>
            </a:r>
            <a:r>
              <a:rPr lang="en-US" i="1" dirty="0" err="1" smtClean="0"/>
              <a:t>forsteri</a:t>
            </a:r>
            <a:r>
              <a:rPr lang="en-US" dirty="0" smtClean="0"/>
              <a:t>.</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81174" y="6488668"/>
            <a:ext cx="3062826" cy="369332"/>
          </a:xfrm>
          <a:prstGeom prst="rect">
            <a:avLst/>
          </a:prstGeom>
          <a:noFill/>
        </p:spPr>
        <p:txBody>
          <a:bodyPr wrap="none" rtlCol="0">
            <a:spAutoFit/>
          </a:bodyPr>
          <a:lstStyle/>
          <a:p>
            <a:r>
              <a:rPr lang="en-US" dirty="0">
                <a:solidFill>
                  <a:prstClr val="white">
                    <a:lumMod val="95000"/>
                  </a:prstClr>
                </a:solidFill>
              </a:rPr>
              <a:t>Pilchards from a Tasmanian kill</a:t>
            </a:r>
          </a:p>
        </p:txBody>
      </p:sp>
      <p:pic>
        <p:nvPicPr>
          <p:cNvPr id="7" name="Picture 6" descr="DSCN1976-800-heart-aaO.jpg"/>
          <p:cNvPicPr>
            <a:picLocks noGrp="1" noChangeAspect="1"/>
          </p:cNvPicPr>
          <p:nvPr isPhoto="1"/>
        </p:nvPicPr>
        <p:blipFill>
          <a:blip r:embed="rId2" cstate="screen">
            <a:lum/>
          </a:blip>
          <a:stretch>
            <a:fillRect/>
          </a:stretch>
        </p:blipFill>
        <p:spPr>
          <a:xfrm>
            <a:off x="685800" y="838201"/>
            <a:ext cx="7871723" cy="6019799"/>
          </a:xfrm>
          <a:prstGeom prst="rect">
            <a:avLst/>
          </a:prstGeom>
          <a:noFill/>
          <a:ln>
            <a:noFill/>
          </a:ln>
        </p:spPr>
      </p:pic>
      <p:sp>
        <p:nvSpPr>
          <p:cNvPr id="5" name="TextBox 4"/>
          <p:cNvSpPr txBox="1"/>
          <p:nvPr/>
        </p:nvSpPr>
        <p:spPr>
          <a:xfrm>
            <a:off x="0" y="0"/>
            <a:ext cx="8964488" cy="738664"/>
          </a:xfrm>
          <a:prstGeom prst="rect">
            <a:avLst/>
          </a:prstGeom>
          <a:solidFill>
            <a:schemeClr val="bg1"/>
          </a:solidFill>
        </p:spPr>
        <p:txBody>
          <a:bodyPr wrap="square" rtlCol="0">
            <a:spAutoFit/>
          </a:bodyPr>
          <a:lstStyle/>
          <a:p>
            <a:r>
              <a:rPr lang="en-AU" sz="2400" b="1" dirty="0" smtClean="0">
                <a:solidFill>
                  <a:srgbClr val="1AB39F"/>
                </a:solidFill>
                <a:effectLst>
                  <a:outerShdw blurRad="38100" dist="38100" dir="2700000" algn="tl">
                    <a:srgbClr val="000000">
                      <a:alpha val="43137"/>
                    </a:srgbClr>
                  </a:outerShdw>
                </a:effectLst>
              </a:rPr>
              <a:t>2. Encysted / encapsulated fluke in wrasse.</a:t>
            </a:r>
          </a:p>
          <a:p>
            <a:r>
              <a:rPr lang="en-AU" dirty="0" smtClean="0"/>
              <a:t>Heart from an archive (1990) case listed as “blue wrasse” (possibly the blue throated wrasse). </a:t>
            </a:r>
            <a:endParaRPr lang="en-AU" dirty="0"/>
          </a:p>
        </p:txBody>
      </p:sp>
      <p:pic>
        <p:nvPicPr>
          <p:cNvPr id="8" name="Picture 7" descr="MuX 900915 Blue Wrasse-x2-s.jpg"/>
          <p:cNvPicPr>
            <a:picLocks noGrp="1" noChangeAspect="1"/>
          </p:cNvPicPr>
          <p:nvPr isPhoto="1"/>
        </p:nvPicPr>
        <p:blipFill>
          <a:blip r:embed="rId3" cstate="screen">
            <a:lum/>
          </a:blip>
          <a:stretch>
            <a:fillRect/>
          </a:stretch>
        </p:blipFill>
        <p:spPr>
          <a:xfrm>
            <a:off x="838200" y="1255712"/>
            <a:ext cx="7550112" cy="5602288"/>
          </a:xfrm>
          <a:prstGeom prst="rect">
            <a:avLst/>
          </a:prstGeom>
          <a:noFill/>
          <a:ln>
            <a:solidFill>
              <a:schemeClr val="tx1">
                <a:lumMod val="65000"/>
                <a:lumOff val="35000"/>
              </a:schemeClr>
            </a:solidFill>
          </a:ln>
        </p:spPr>
      </p:pic>
      <p:sp>
        <p:nvSpPr>
          <p:cNvPr id="9" name="TextBox 8"/>
          <p:cNvSpPr txBox="1"/>
          <p:nvPr/>
        </p:nvSpPr>
        <p:spPr>
          <a:xfrm>
            <a:off x="838200" y="1371600"/>
            <a:ext cx="7543800" cy="707886"/>
          </a:xfrm>
          <a:prstGeom prst="rect">
            <a:avLst/>
          </a:prstGeom>
          <a:solidFill>
            <a:srgbClr val="FFFFFF">
              <a:alpha val="50196"/>
            </a:srgbClr>
          </a:solidFill>
        </p:spPr>
        <p:txBody>
          <a:bodyPr wrap="square" rtlCol="0">
            <a:spAutoFit/>
          </a:bodyPr>
          <a:lstStyle/>
          <a:p>
            <a:r>
              <a:rPr lang="en-AU" sz="2000" dirty="0" smtClean="0">
                <a:solidFill>
                  <a:prstClr val="black"/>
                </a:solidFill>
              </a:rPr>
              <a:t>Section of this heart, showing multiple reactions to dead and live parasites. </a:t>
            </a:r>
            <a:endParaRPr lang="en-AU" sz="2000" dirty="0">
              <a:solidFill>
                <a:srgbClr val="FF0000"/>
              </a:solidFill>
            </a:endParaRPr>
          </a:p>
        </p:txBody>
      </p:sp>
      <p:pic>
        <p:nvPicPr>
          <p:cNvPr id="10" name="Picture 9" descr="MuX 900915 Blue Wrasse-x2b-s.jpg"/>
          <p:cNvPicPr>
            <a:picLocks noGrp="1" noChangeAspect="1"/>
          </p:cNvPicPr>
          <p:nvPr isPhoto="1"/>
        </p:nvPicPr>
        <p:blipFill>
          <a:blip r:embed="rId4" cstate="screen">
            <a:lum/>
          </a:blip>
          <a:stretch>
            <a:fillRect/>
          </a:stretch>
        </p:blipFill>
        <p:spPr>
          <a:xfrm>
            <a:off x="988068" y="1371600"/>
            <a:ext cx="7393931" cy="5486400"/>
          </a:xfrm>
          <a:prstGeom prst="rect">
            <a:avLst/>
          </a:prstGeom>
          <a:noFill/>
          <a:ln>
            <a:solidFill>
              <a:schemeClr val="tx1">
                <a:lumMod val="50000"/>
                <a:lumOff val="50000"/>
              </a:schemeClr>
            </a:solidFill>
          </a:ln>
        </p:spPr>
      </p:pic>
      <p:sp>
        <p:nvSpPr>
          <p:cNvPr id="11" name="TextBox 10"/>
          <p:cNvSpPr txBox="1"/>
          <p:nvPr/>
        </p:nvSpPr>
        <p:spPr>
          <a:xfrm>
            <a:off x="990600" y="1295400"/>
            <a:ext cx="3886200" cy="923330"/>
          </a:xfrm>
          <a:prstGeom prst="rect">
            <a:avLst/>
          </a:prstGeom>
          <a:solidFill>
            <a:srgbClr val="FFFFFF">
              <a:alpha val="50196"/>
            </a:srgbClr>
          </a:solidFill>
        </p:spPr>
        <p:txBody>
          <a:bodyPr wrap="square" rtlCol="0">
            <a:spAutoFit/>
          </a:bodyPr>
          <a:lstStyle/>
          <a:p>
            <a:r>
              <a:rPr lang="en-AU" dirty="0" smtClean="0">
                <a:solidFill>
                  <a:prstClr val="black"/>
                </a:solidFill>
              </a:rPr>
              <a:t>One live parasite shows characteristics suggestive of encapsulated flukes (or possibly </a:t>
            </a:r>
            <a:r>
              <a:rPr lang="en-AU" dirty="0" err="1" smtClean="0">
                <a:solidFill>
                  <a:prstClr val="black"/>
                </a:solidFill>
              </a:rPr>
              <a:t>cestodes</a:t>
            </a:r>
            <a:r>
              <a:rPr lang="en-AU" dirty="0" smtClean="0">
                <a:solidFill>
                  <a:prstClr val="black"/>
                </a:solidFill>
              </a:rPr>
              <a:t>?) (arrow).  </a:t>
            </a:r>
            <a:endParaRPr lang="en-AU" dirty="0">
              <a:solidFill>
                <a:srgbClr val="FF0000"/>
              </a:solidFill>
            </a:endParaRPr>
          </a:p>
        </p:txBody>
      </p:sp>
      <p:sp>
        <p:nvSpPr>
          <p:cNvPr id="12" name="Right Arrow 11"/>
          <p:cNvSpPr/>
          <p:nvPr/>
        </p:nvSpPr>
        <p:spPr>
          <a:xfrm>
            <a:off x="5715000" y="2133600"/>
            <a:ext cx="288032" cy="28803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990600" y="2819400"/>
            <a:ext cx="7391400" cy="369332"/>
          </a:xfrm>
          <a:prstGeom prst="rect">
            <a:avLst/>
          </a:prstGeom>
          <a:solidFill>
            <a:srgbClr val="FFFFFF"/>
          </a:solidFill>
          <a:ln>
            <a:solidFill>
              <a:schemeClr val="tx1"/>
            </a:solidFill>
          </a:ln>
        </p:spPr>
        <p:txBody>
          <a:bodyPr wrap="square" rtlCol="0">
            <a:spAutoFit/>
          </a:bodyPr>
          <a:lstStyle/>
          <a:p>
            <a:r>
              <a:rPr lang="en-AU" dirty="0" smtClean="0">
                <a:solidFill>
                  <a:prstClr val="black"/>
                </a:solidFill>
              </a:rPr>
              <a:t>The parasites were not identified. Could this be another blood fluke?</a:t>
            </a:r>
            <a:endParaRPr lang="en-AU" dirty="0">
              <a:solidFill>
                <a:srgbClr val="FF0000"/>
              </a:solidFill>
            </a:endParaRPr>
          </a:p>
        </p:txBody>
      </p:sp>
      <p:sp>
        <p:nvSpPr>
          <p:cNvPr id="15" name="TextBox 14"/>
          <p:cNvSpPr txBox="1"/>
          <p:nvPr/>
        </p:nvSpPr>
        <p:spPr>
          <a:xfrm>
            <a:off x="990600" y="3200400"/>
            <a:ext cx="7391400" cy="2308324"/>
          </a:xfrm>
          <a:prstGeom prst="rect">
            <a:avLst/>
          </a:prstGeom>
          <a:solidFill>
            <a:srgbClr val="FFFFFF"/>
          </a:solidFill>
          <a:ln>
            <a:solidFill>
              <a:schemeClr val="tx1"/>
            </a:solidFill>
          </a:ln>
        </p:spPr>
        <p:txBody>
          <a:bodyPr wrap="square" rtlCol="0">
            <a:spAutoFit/>
          </a:bodyPr>
          <a:lstStyle/>
          <a:p>
            <a:r>
              <a:rPr lang="en-AU" dirty="0" smtClean="0">
                <a:solidFill>
                  <a:prstClr val="black"/>
                </a:solidFill>
              </a:rPr>
              <a:t>Factors against this include the site of the parasites (most adult blood fluke are within the lumen – though some can be embedded). They don’t fit either the size or morphology of developing eggs, which can also elicit a strong response. </a:t>
            </a:r>
          </a:p>
          <a:p>
            <a:r>
              <a:rPr lang="en-AU" dirty="0" smtClean="0">
                <a:solidFill>
                  <a:prstClr val="black"/>
                </a:solidFill>
              </a:rPr>
              <a:t>However </a:t>
            </a:r>
            <a:r>
              <a:rPr lang="en-US" dirty="0" err="1" smtClean="0"/>
              <a:t>sanguinicolid</a:t>
            </a:r>
            <a:r>
              <a:rPr lang="en-US" dirty="0" smtClean="0"/>
              <a:t> blood flukes are common in wrasse species, with a new species recently described from this fish group in Tasmanian and Western Australian waters (Nolan &amp; </a:t>
            </a:r>
            <a:r>
              <a:rPr lang="en-US" dirty="0" err="1" smtClean="0"/>
              <a:t>Cribb</a:t>
            </a:r>
            <a:r>
              <a:rPr lang="en-US" dirty="0" smtClean="0"/>
              <a:t>, 2005) </a:t>
            </a:r>
            <a:r>
              <a:rPr lang="en-AU" dirty="0" smtClean="0">
                <a:solidFill>
                  <a:prstClr val="black"/>
                </a:solidFill>
              </a:rPr>
              <a:t>  </a:t>
            </a:r>
          </a:p>
          <a:p>
            <a:endParaRPr lang="en-AU"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animBg="1"/>
      <p:bldP spid="1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81174" y="6488668"/>
            <a:ext cx="3062826" cy="369332"/>
          </a:xfrm>
          <a:prstGeom prst="rect">
            <a:avLst/>
          </a:prstGeom>
          <a:noFill/>
        </p:spPr>
        <p:txBody>
          <a:bodyPr wrap="none" rtlCol="0">
            <a:spAutoFit/>
          </a:bodyPr>
          <a:lstStyle/>
          <a:p>
            <a:r>
              <a:rPr lang="en-US" dirty="0">
                <a:solidFill>
                  <a:prstClr val="white">
                    <a:lumMod val="95000"/>
                  </a:prstClr>
                </a:solidFill>
              </a:rPr>
              <a:t>Pilchards from a Tasmanian kill</a:t>
            </a:r>
          </a:p>
        </p:txBody>
      </p:sp>
      <p:pic>
        <p:nvPicPr>
          <p:cNvPr id="3" name="Picture 2" descr="MuX 900915 Blue Wrasse-x4-s.jpg"/>
          <p:cNvPicPr>
            <a:picLocks noGrp="1" noChangeAspect="1"/>
          </p:cNvPicPr>
          <p:nvPr isPhoto="1"/>
        </p:nvPicPr>
        <p:blipFill>
          <a:blip r:embed="rId2" cstate="screen">
            <a:lum/>
          </a:blip>
          <a:stretch>
            <a:fillRect/>
          </a:stretch>
        </p:blipFill>
        <p:spPr>
          <a:xfrm>
            <a:off x="821548" y="1143000"/>
            <a:ext cx="7652806" cy="5678488"/>
          </a:xfrm>
          <a:prstGeom prst="rect">
            <a:avLst/>
          </a:prstGeom>
          <a:noFill/>
          <a:ln>
            <a:noFill/>
          </a:ln>
        </p:spPr>
      </p:pic>
      <p:sp>
        <p:nvSpPr>
          <p:cNvPr id="4" name="TextBox 3"/>
          <p:cNvSpPr txBox="1"/>
          <p:nvPr/>
        </p:nvSpPr>
        <p:spPr>
          <a:xfrm>
            <a:off x="0" y="0"/>
            <a:ext cx="8964488" cy="923330"/>
          </a:xfrm>
          <a:prstGeom prst="rect">
            <a:avLst/>
          </a:prstGeom>
          <a:solidFill>
            <a:schemeClr val="bg1"/>
          </a:solidFill>
        </p:spPr>
        <p:txBody>
          <a:bodyPr wrap="square" rtlCol="0">
            <a:spAutoFit/>
          </a:bodyPr>
          <a:lstStyle/>
          <a:p>
            <a:r>
              <a:rPr lang="en-AU" dirty="0" smtClean="0"/>
              <a:t> </a:t>
            </a:r>
            <a:r>
              <a:rPr lang="en-AU" dirty="0" smtClean="0">
                <a:effectLst>
                  <a:outerShdw blurRad="38100" dist="38100" dir="2700000" algn="tl">
                    <a:srgbClr val="000000">
                      <a:alpha val="43137"/>
                    </a:srgbClr>
                  </a:outerShdw>
                </a:effectLst>
              </a:rPr>
              <a:t>Fluke in wrasse heart continued</a:t>
            </a:r>
            <a:r>
              <a:rPr lang="en-AU" dirty="0" smtClean="0"/>
              <a:t>: Note that despite the obvious long-standing reactions, and the considerable heart tissue involved, there is no indication of a compromise of heart function. </a:t>
            </a:r>
            <a:endParaRPr lang="en-AU"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81174" y="6488668"/>
            <a:ext cx="3062826" cy="369332"/>
          </a:xfrm>
          <a:prstGeom prst="rect">
            <a:avLst/>
          </a:prstGeom>
          <a:noFill/>
        </p:spPr>
        <p:txBody>
          <a:bodyPr wrap="none" rtlCol="0">
            <a:spAutoFit/>
          </a:bodyPr>
          <a:lstStyle/>
          <a:p>
            <a:r>
              <a:rPr lang="en-US" dirty="0">
                <a:solidFill>
                  <a:prstClr val="white">
                    <a:lumMod val="95000"/>
                  </a:prstClr>
                </a:solidFill>
              </a:rPr>
              <a:t>Pilchards from a Tasmanian kill</a:t>
            </a:r>
          </a:p>
        </p:txBody>
      </p:sp>
      <p:sp>
        <p:nvSpPr>
          <p:cNvPr id="4" name="TextBox 3"/>
          <p:cNvSpPr txBox="1"/>
          <p:nvPr/>
        </p:nvSpPr>
        <p:spPr>
          <a:xfrm>
            <a:off x="0" y="0"/>
            <a:ext cx="9144000" cy="3282950"/>
          </a:xfrm>
          <a:prstGeom prst="rect">
            <a:avLst/>
          </a:prstGeom>
          <a:solidFill>
            <a:schemeClr val="bg1"/>
          </a:solidFill>
        </p:spPr>
        <p:txBody>
          <a:bodyPr wrap="square" rtlCol="0">
            <a:spAutoFit/>
          </a:bodyPr>
          <a:lstStyle/>
          <a:p>
            <a:pPr>
              <a:spcAft>
                <a:spcPts val="400"/>
              </a:spcAft>
            </a:pPr>
            <a:r>
              <a:rPr lang="en-AU" sz="2400" b="1" dirty="0" smtClean="0">
                <a:solidFill>
                  <a:srgbClr val="1AB39F"/>
                </a:solidFill>
                <a:effectLst>
                  <a:outerShdw blurRad="38100" dist="38100" dir="2700000" algn="tl">
                    <a:srgbClr val="000000">
                      <a:alpha val="43137"/>
                    </a:srgbClr>
                  </a:outerShdw>
                </a:effectLst>
              </a:rPr>
              <a:t>3. Burrowing copepods. </a:t>
            </a:r>
            <a:r>
              <a:rPr lang="en-AU" dirty="0" smtClean="0"/>
              <a:t>Chronic </a:t>
            </a:r>
            <a:r>
              <a:rPr lang="en-AU" dirty="0" err="1" smtClean="0"/>
              <a:t>granulomatous</a:t>
            </a:r>
            <a:r>
              <a:rPr lang="en-AU" dirty="0" smtClean="0"/>
              <a:t> lesions in the ventricle, major vessels or </a:t>
            </a:r>
            <a:r>
              <a:rPr lang="en-AU" dirty="0" err="1" smtClean="0"/>
              <a:t>bulbus</a:t>
            </a:r>
            <a:r>
              <a:rPr lang="en-AU" dirty="0" smtClean="0"/>
              <a:t> </a:t>
            </a:r>
            <a:r>
              <a:rPr lang="en-AU" dirty="0" err="1" smtClean="0"/>
              <a:t>arteriosus</a:t>
            </a:r>
            <a:r>
              <a:rPr lang="en-AU" dirty="0" smtClean="0"/>
              <a:t> should prompt consideration of burrowing copepods. Examples: below (left) is the projecting rear of a female </a:t>
            </a:r>
            <a:r>
              <a:rPr lang="en-AU" i="1" dirty="0" err="1" smtClean="0"/>
              <a:t>Lernaea</a:t>
            </a:r>
            <a:r>
              <a:rPr lang="en-AU" dirty="0" smtClean="0"/>
              <a:t> copepod from a Murray cod (freshwater “anchor worms”), showing the typical copepod double egg sacs. The anterior parts are deeply embedded in soft tissues (usually muscle, </a:t>
            </a:r>
            <a:r>
              <a:rPr lang="en-AU" dirty="0" smtClean="0">
                <a:effectLst>
                  <a:outerShdw blurRad="38100" dist="38100" dir="2700000" algn="tl">
                    <a:srgbClr val="000000">
                      <a:alpha val="43137"/>
                    </a:srgbClr>
                  </a:outerShdw>
                </a:effectLst>
              </a:rPr>
              <a:t>rarely heart</a:t>
            </a:r>
            <a:r>
              <a:rPr lang="en-AU" dirty="0" smtClean="0"/>
              <a:t>, kidney in some species). </a:t>
            </a:r>
            <a:r>
              <a:rPr lang="en-AU" strike="sngStrike" dirty="0" smtClean="0"/>
              <a:t> </a:t>
            </a:r>
          </a:p>
          <a:p>
            <a:pPr>
              <a:spcAft>
                <a:spcPts val="400"/>
              </a:spcAft>
            </a:pPr>
            <a:r>
              <a:rPr lang="en-AU" dirty="0" smtClean="0"/>
              <a:t>The 2 blood engorged “cod worms” </a:t>
            </a:r>
            <a:r>
              <a:rPr lang="en-US" i="1" dirty="0" err="1" smtClean="0"/>
              <a:t>Lernaeocera</a:t>
            </a:r>
            <a:r>
              <a:rPr lang="en-US" i="1" dirty="0" smtClean="0"/>
              <a:t> </a:t>
            </a:r>
            <a:r>
              <a:rPr lang="en-US" i="1" dirty="0" err="1" smtClean="0"/>
              <a:t>branchialis</a:t>
            </a:r>
            <a:r>
              <a:rPr lang="en-US" i="1" dirty="0" smtClean="0"/>
              <a:t> </a:t>
            </a:r>
            <a:r>
              <a:rPr lang="en-US" dirty="0" smtClean="0"/>
              <a:t>(right) on the gills of whiting are also female copepods with long coiled egg sacs and similar lifestyle. They have a small feeding tube extending along vessels </a:t>
            </a:r>
            <a:r>
              <a:rPr lang="en-US" dirty="0" smtClean="0">
                <a:effectLst>
                  <a:outerShdw blurRad="38100" dist="38100" dir="2700000" algn="tl">
                    <a:srgbClr val="000000">
                      <a:alpha val="43137"/>
                    </a:srgbClr>
                  </a:outerShdw>
                </a:effectLst>
              </a:rPr>
              <a:t>generally to the </a:t>
            </a:r>
            <a:r>
              <a:rPr lang="en-US" dirty="0" err="1" smtClean="0">
                <a:effectLst>
                  <a:outerShdw blurRad="38100" dist="38100" dir="2700000" algn="tl">
                    <a:srgbClr val="000000">
                      <a:alpha val="43137"/>
                    </a:srgbClr>
                  </a:outerShdw>
                </a:effectLst>
              </a:rPr>
              <a:t>bulbus</a:t>
            </a:r>
            <a:r>
              <a:rPr lang="en-US" dirty="0" smtClean="0">
                <a:effectLst>
                  <a:outerShdw blurRad="38100" dist="38100" dir="2700000" algn="tl">
                    <a:srgbClr val="000000">
                      <a:alpha val="43137"/>
                    </a:srgbClr>
                  </a:outerShdw>
                </a:effectLst>
              </a:rPr>
              <a:t> </a:t>
            </a:r>
            <a:r>
              <a:rPr lang="en-US" dirty="0" err="1" smtClean="0">
                <a:effectLst>
                  <a:outerShdw blurRad="38100" dist="38100" dir="2700000" algn="tl">
                    <a:srgbClr val="000000">
                      <a:alpha val="43137"/>
                    </a:srgbClr>
                  </a:outerShdw>
                </a:effectLst>
              </a:rPr>
              <a:t>arteriosus</a:t>
            </a:r>
            <a:r>
              <a:rPr lang="en-US" dirty="0" smtClean="0">
                <a:effectLst>
                  <a:outerShdw blurRad="38100" dist="38100" dir="2700000" algn="tl">
                    <a:srgbClr val="000000">
                      <a:alpha val="43137"/>
                    </a:srgbClr>
                  </a:outerShdw>
                </a:effectLst>
              </a:rPr>
              <a:t> or ventricle </a:t>
            </a:r>
            <a:r>
              <a:rPr lang="en-US" dirty="0" smtClean="0"/>
              <a:t>(sometimes just in gill vessels). Adult females of this species are among the largest of the copepods (&gt; 40 mm). Adult </a:t>
            </a:r>
            <a:r>
              <a:rPr lang="en-US" i="1" dirty="0" smtClean="0"/>
              <a:t>L. </a:t>
            </a:r>
            <a:r>
              <a:rPr lang="en-US" i="1" dirty="0" err="1" smtClean="0"/>
              <a:t>branchialis</a:t>
            </a:r>
            <a:r>
              <a:rPr lang="en-US" i="1" dirty="0" smtClean="0"/>
              <a:t> </a:t>
            </a:r>
            <a:r>
              <a:rPr lang="en-US" dirty="0" smtClean="0"/>
              <a:t>infect cod or other gadoids, but a juvenile stage parasitizes other fish such as flounder.  They are blood feeders, and elicit a </a:t>
            </a:r>
            <a:r>
              <a:rPr lang="en-US" dirty="0" err="1" smtClean="0"/>
              <a:t>granulomatous</a:t>
            </a:r>
            <a:r>
              <a:rPr lang="en-US" dirty="0" smtClean="0"/>
              <a:t> response around the holdfast. </a:t>
            </a:r>
            <a:endParaRPr lang="en-AU" i="1" dirty="0"/>
          </a:p>
        </p:txBody>
      </p:sp>
      <p:pic>
        <p:nvPicPr>
          <p:cNvPr id="5" name="Picture 4" descr="Lernaea_parasite_on_a_Murray_cod-sw.jpg"/>
          <p:cNvPicPr>
            <a:picLocks noGrp="1" noChangeAspect="1"/>
          </p:cNvPicPr>
          <p:nvPr isPhoto="1"/>
        </p:nvPicPr>
        <p:blipFill>
          <a:blip r:embed="rId2" cstate="screen">
            <a:lum/>
          </a:blip>
          <a:stretch>
            <a:fillRect/>
          </a:stretch>
        </p:blipFill>
        <p:spPr>
          <a:xfrm>
            <a:off x="0" y="3371850"/>
            <a:ext cx="4648200" cy="3486150"/>
          </a:xfrm>
          <a:prstGeom prst="rect">
            <a:avLst/>
          </a:prstGeom>
          <a:noFill/>
          <a:ln>
            <a:noFill/>
          </a:ln>
        </p:spPr>
      </p:pic>
      <p:pic>
        <p:nvPicPr>
          <p:cNvPr id="7" name="Picture 6" descr="Lernaeocera_branchialis off Wicki-sw.jpg"/>
          <p:cNvPicPr>
            <a:picLocks noGrp="1" noChangeAspect="1"/>
          </p:cNvPicPr>
          <p:nvPr isPhoto="1"/>
        </p:nvPicPr>
        <p:blipFill>
          <a:blip r:embed="rId3" cstate="screen">
            <a:lum/>
          </a:blip>
          <a:stretch>
            <a:fillRect/>
          </a:stretch>
        </p:blipFill>
        <p:spPr>
          <a:xfrm>
            <a:off x="4495800" y="3371850"/>
            <a:ext cx="4648200" cy="3486150"/>
          </a:xfrm>
          <a:prstGeom prst="rect">
            <a:avLst/>
          </a:prstGeom>
          <a:noFill/>
          <a:ln>
            <a:noFill/>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ld 08131313 HrtWormsLP-s2.jpg"/>
          <p:cNvPicPr>
            <a:picLocks noGrp="1" noChangeAspect="1"/>
          </p:cNvPicPr>
          <p:nvPr isPhoto="1"/>
        </p:nvPicPr>
        <p:blipFill>
          <a:blip r:embed="rId2" cstate="print"/>
          <a:stretch>
            <a:fillRect/>
          </a:stretch>
        </p:blipFill>
        <p:spPr>
          <a:xfrm>
            <a:off x="533625" y="808513"/>
            <a:ext cx="8076751" cy="6049487"/>
          </a:xfrm>
          <a:prstGeom prst="rect">
            <a:avLst/>
          </a:prstGeom>
          <a:noFill/>
          <a:ln>
            <a:noFill/>
          </a:ln>
        </p:spPr>
      </p:pic>
      <p:sp>
        <p:nvSpPr>
          <p:cNvPr id="4" name="TextBox 3"/>
          <p:cNvSpPr txBox="1"/>
          <p:nvPr/>
        </p:nvSpPr>
        <p:spPr>
          <a:xfrm>
            <a:off x="0" y="0"/>
            <a:ext cx="8964488" cy="738664"/>
          </a:xfrm>
          <a:prstGeom prst="rect">
            <a:avLst/>
          </a:prstGeom>
          <a:solidFill>
            <a:schemeClr val="bg1"/>
          </a:solidFill>
        </p:spPr>
        <p:txBody>
          <a:bodyPr wrap="square" rtlCol="0">
            <a:spAutoFit/>
          </a:bodyPr>
          <a:lstStyle/>
          <a:p>
            <a:r>
              <a:rPr lang="en-AU" sz="2400" b="1" dirty="0" smtClean="0">
                <a:solidFill>
                  <a:srgbClr val="1AB39F"/>
                </a:solidFill>
                <a:effectLst>
                  <a:outerShdw blurRad="38100" dist="38100" dir="2700000" algn="tl">
                    <a:srgbClr val="000000">
                      <a:alpha val="43137"/>
                    </a:srgbClr>
                  </a:outerShdw>
                </a:effectLst>
              </a:rPr>
              <a:t>4. Nematodes in the heart. </a:t>
            </a:r>
            <a:r>
              <a:rPr lang="en-AU" dirty="0" smtClean="0"/>
              <a:t>Heart from sleepy cod </a:t>
            </a:r>
            <a:r>
              <a:rPr lang="en-AU" i="1" dirty="0" err="1" smtClean="0"/>
              <a:t>Oxyeleotris</a:t>
            </a:r>
            <a:r>
              <a:rPr lang="en-AU" i="1" dirty="0" smtClean="0"/>
              <a:t> </a:t>
            </a:r>
            <a:r>
              <a:rPr lang="en-AU" i="1" dirty="0" err="1" smtClean="0"/>
              <a:t>lineolatus</a:t>
            </a:r>
            <a:r>
              <a:rPr lang="en-AU" i="1" dirty="0" smtClean="0"/>
              <a:t>, </a:t>
            </a:r>
            <a:r>
              <a:rPr lang="en-AU" dirty="0" smtClean="0"/>
              <a:t>showing abundant nematodes within the heart </a:t>
            </a:r>
            <a:r>
              <a:rPr lang="en-AU" dirty="0" err="1" smtClean="0"/>
              <a:t>atrial</a:t>
            </a:r>
            <a:r>
              <a:rPr lang="en-AU" dirty="0" smtClean="0"/>
              <a:t> cavity. (</a:t>
            </a:r>
            <a:r>
              <a:rPr lang="en-AU" dirty="0" err="1" smtClean="0"/>
              <a:t>Ql’d</a:t>
            </a:r>
            <a:r>
              <a:rPr lang="en-AU" dirty="0" smtClean="0"/>
              <a:t> case, courtesy R. Chong &amp; DAFF, Qld.)</a:t>
            </a:r>
            <a:endParaRPr lang="en-AU" dirty="0"/>
          </a:p>
        </p:txBody>
      </p:sp>
      <p:sp>
        <p:nvSpPr>
          <p:cNvPr id="6" name="TextBox 5"/>
          <p:cNvSpPr txBox="1"/>
          <p:nvPr/>
        </p:nvSpPr>
        <p:spPr>
          <a:xfrm>
            <a:off x="762000" y="1371600"/>
            <a:ext cx="7543800" cy="369332"/>
          </a:xfrm>
          <a:prstGeom prst="rect">
            <a:avLst/>
          </a:prstGeom>
          <a:solidFill>
            <a:srgbClr val="FFFFFF">
              <a:alpha val="50196"/>
            </a:srgbClr>
          </a:solidFill>
        </p:spPr>
        <p:txBody>
          <a:bodyPr wrap="square" rtlCol="0">
            <a:spAutoFit/>
          </a:bodyPr>
          <a:lstStyle/>
          <a:p>
            <a:r>
              <a:rPr lang="en-AU" dirty="0" smtClean="0">
                <a:solidFill>
                  <a:prstClr val="black"/>
                </a:solidFill>
              </a:rPr>
              <a:t>Nematode body wall and fine larvae are visible at higher magnification.  </a:t>
            </a:r>
            <a:endParaRPr lang="en-AU" dirty="0">
              <a:solidFill>
                <a:srgbClr val="FF0000"/>
              </a:solidFill>
            </a:endParaRPr>
          </a:p>
        </p:txBody>
      </p:sp>
      <p:pic>
        <p:nvPicPr>
          <p:cNvPr id="15" name="Picture 14" descr="Qld 08131313 HrtWormsHP-sW.jpg"/>
          <p:cNvPicPr>
            <a:picLocks noGrp="1" noChangeAspect="1"/>
          </p:cNvPicPr>
          <p:nvPr isPhoto="1"/>
        </p:nvPicPr>
        <p:blipFill>
          <a:blip r:embed="rId3" cstate="print"/>
          <a:stretch>
            <a:fillRect/>
          </a:stretch>
        </p:blipFill>
        <p:spPr>
          <a:xfrm>
            <a:off x="686135" y="1093867"/>
            <a:ext cx="7695530" cy="5764133"/>
          </a:xfrm>
          <a:prstGeom prst="rect">
            <a:avLst/>
          </a:prstGeom>
          <a:noFill/>
          <a:ln>
            <a:solidFill>
              <a:schemeClr val="tx1">
                <a:lumMod val="95000"/>
                <a:lumOff val="5000"/>
              </a:schemeClr>
            </a:solidFill>
          </a:ln>
        </p:spPr>
      </p:pic>
      <p:sp>
        <p:nvSpPr>
          <p:cNvPr id="16" name="TextBox 15"/>
          <p:cNvSpPr txBox="1"/>
          <p:nvPr/>
        </p:nvSpPr>
        <p:spPr>
          <a:xfrm>
            <a:off x="838200" y="1219200"/>
            <a:ext cx="7543800" cy="369332"/>
          </a:xfrm>
          <a:prstGeom prst="rect">
            <a:avLst/>
          </a:prstGeom>
          <a:solidFill>
            <a:srgbClr val="FFFFFF">
              <a:alpha val="50196"/>
            </a:srgbClr>
          </a:solidFill>
        </p:spPr>
        <p:txBody>
          <a:bodyPr wrap="square" rtlCol="0">
            <a:spAutoFit/>
          </a:bodyPr>
          <a:lstStyle/>
          <a:p>
            <a:r>
              <a:rPr lang="en-AU" dirty="0" smtClean="0">
                <a:solidFill>
                  <a:prstClr val="black"/>
                </a:solidFill>
              </a:rPr>
              <a:t>Nematode body wall and </a:t>
            </a:r>
            <a:r>
              <a:rPr lang="en-AU" dirty="0" err="1" smtClean="0">
                <a:solidFill>
                  <a:prstClr val="black"/>
                </a:solidFill>
              </a:rPr>
              <a:t>filaroid</a:t>
            </a:r>
            <a:r>
              <a:rPr lang="en-AU" dirty="0" smtClean="0">
                <a:solidFill>
                  <a:prstClr val="black"/>
                </a:solidFill>
              </a:rPr>
              <a:t> larvae visible at higher magnification.  </a:t>
            </a:r>
            <a:endParaRPr lang="en-AU" dirty="0">
              <a:solidFill>
                <a:srgbClr val="FF0000"/>
              </a:solidFill>
            </a:endParaRPr>
          </a:p>
        </p:txBody>
      </p:sp>
      <p:pic>
        <p:nvPicPr>
          <p:cNvPr id="14" name="Picture 13" descr="Qld 08131313 AortaLP-sW.jpg"/>
          <p:cNvPicPr>
            <a:picLocks noGrp="1" noChangeAspect="1"/>
          </p:cNvPicPr>
          <p:nvPr isPhoto="1"/>
        </p:nvPicPr>
        <p:blipFill>
          <a:blip r:embed="rId4" cstate="print">
            <a:lum bright="-3000" contrast="15000"/>
          </a:blip>
          <a:stretch>
            <a:fillRect/>
          </a:stretch>
        </p:blipFill>
        <p:spPr>
          <a:xfrm>
            <a:off x="894150" y="1379855"/>
            <a:ext cx="7304193" cy="5478145"/>
          </a:xfrm>
          <a:prstGeom prst="rect">
            <a:avLst/>
          </a:prstGeom>
          <a:noFill/>
          <a:ln>
            <a:solidFill>
              <a:schemeClr val="tx1">
                <a:lumMod val="65000"/>
                <a:lumOff val="35000"/>
              </a:schemeClr>
            </a:solidFill>
          </a:ln>
        </p:spPr>
      </p:pic>
      <p:sp>
        <p:nvSpPr>
          <p:cNvPr id="25" name="TextBox 24"/>
          <p:cNvSpPr txBox="1"/>
          <p:nvPr/>
        </p:nvSpPr>
        <p:spPr>
          <a:xfrm>
            <a:off x="6553200" y="2286000"/>
            <a:ext cx="1192378" cy="369332"/>
          </a:xfrm>
          <a:prstGeom prst="rect">
            <a:avLst/>
          </a:prstGeom>
          <a:noFill/>
        </p:spPr>
        <p:txBody>
          <a:bodyPr wrap="none" rtlCol="0">
            <a:spAutoFit/>
          </a:bodyPr>
          <a:lstStyle/>
          <a:p>
            <a:r>
              <a:rPr lang="en-US" dirty="0" smtClean="0"/>
              <a:t>Notochord</a:t>
            </a:r>
            <a:endParaRPr lang="en-US" dirty="0"/>
          </a:p>
        </p:txBody>
      </p:sp>
      <p:sp>
        <p:nvSpPr>
          <p:cNvPr id="26" name="TextBox 25"/>
          <p:cNvSpPr txBox="1"/>
          <p:nvPr/>
        </p:nvSpPr>
        <p:spPr>
          <a:xfrm>
            <a:off x="3581400" y="3962400"/>
            <a:ext cx="803425" cy="646331"/>
          </a:xfrm>
          <a:prstGeom prst="rect">
            <a:avLst/>
          </a:prstGeom>
          <a:noFill/>
        </p:spPr>
        <p:txBody>
          <a:bodyPr wrap="none" rtlCol="0">
            <a:spAutoFit/>
          </a:bodyPr>
          <a:lstStyle/>
          <a:p>
            <a:r>
              <a:rPr lang="en-US" dirty="0" smtClean="0"/>
              <a:t>Spinal </a:t>
            </a:r>
          </a:p>
          <a:p>
            <a:r>
              <a:rPr lang="en-US" dirty="0" smtClean="0"/>
              <a:t>chord</a:t>
            </a:r>
            <a:endParaRPr lang="en-US" dirty="0"/>
          </a:p>
        </p:txBody>
      </p:sp>
      <p:sp>
        <p:nvSpPr>
          <p:cNvPr id="27" name="Right Arrow 26"/>
          <p:cNvSpPr/>
          <p:nvPr/>
        </p:nvSpPr>
        <p:spPr>
          <a:xfrm>
            <a:off x="1447800" y="5181600"/>
            <a:ext cx="288032" cy="28803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xtBox 27"/>
          <p:cNvSpPr txBox="1"/>
          <p:nvPr/>
        </p:nvSpPr>
        <p:spPr>
          <a:xfrm>
            <a:off x="914400" y="1447800"/>
            <a:ext cx="7162800" cy="646331"/>
          </a:xfrm>
          <a:prstGeom prst="rect">
            <a:avLst/>
          </a:prstGeom>
          <a:solidFill>
            <a:srgbClr val="FFFFFF">
              <a:alpha val="50196"/>
            </a:srgbClr>
          </a:solidFill>
        </p:spPr>
        <p:txBody>
          <a:bodyPr wrap="square" rtlCol="0">
            <a:spAutoFit/>
          </a:bodyPr>
          <a:lstStyle/>
          <a:p>
            <a:r>
              <a:rPr lang="en-AU" dirty="0" smtClean="0">
                <a:solidFill>
                  <a:prstClr val="black"/>
                </a:solidFill>
              </a:rPr>
              <a:t>So finding similar worms in the aorta (ventral to the spinal chord), should not be unexpected?    </a:t>
            </a:r>
            <a:endParaRPr lang="en-AU" dirty="0">
              <a:solidFill>
                <a:srgbClr val="FF0000"/>
              </a:solidFill>
            </a:endParaRPr>
          </a:p>
        </p:txBody>
      </p:sp>
      <p:pic>
        <p:nvPicPr>
          <p:cNvPr id="29" name="Picture 28" descr="Qld 08131313 AortaHP-sW.jpg"/>
          <p:cNvPicPr>
            <a:picLocks noGrp="1" noChangeAspect="1"/>
          </p:cNvPicPr>
          <p:nvPr isPhoto="1"/>
        </p:nvPicPr>
        <p:blipFill>
          <a:blip r:embed="rId5" cstate="print"/>
          <a:stretch>
            <a:fillRect/>
          </a:stretch>
        </p:blipFill>
        <p:spPr>
          <a:xfrm>
            <a:off x="995599" y="1466611"/>
            <a:ext cx="7188518" cy="5391389"/>
          </a:xfrm>
          <a:prstGeom prst="rect">
            <a:avLst/>
          </a:prstGeom>
          <a:noFill/>
          <a:ln>
            <a:solidFill>
              <a:schemeClr val="tx1">
                <a:lumMod val="65000"/>
                <a:lumOff val="35000"/>
              </a:schemeClr>
            </a:solidFill>
          </a:ln>
        </p:spPr>
      </p:pic>
      <p:sp>
        <p:nvSpPr>
          <p:cNvPr id="30" name="TextBox 29"/>
          <p:cNvSpPr txBox="1"/>
          <p:nvPr/>
        </p:nvSpPr>
        <p:spPr>
          <a:xfrm>
            <a:off x="1066800" y="1600200"/>
            <a:ext cx="7162800" cy="1415772"/>
          </a:xfrm>
          <a:prstGeom prst="rect">
            <a:avLst/>
          </a:prstGeom>
          <a:solidFill>
            <a:srgbClr val="FFFFFF">
              <a:alpha val="50196"/>
            </a:srgbClr>
          </a:solidFill>
        </p:spPr>
        <p:txBody>
          <a:bodyPr wrap="square" rtlCol="0">
            <a:spAutoFit/>
          </a:bodyPr>
          <a:lstStyle/>
          <a:p>
            <a:r>
              <a:rPr lang="en-AU" dirty="0" smtClean="0">
                <a:solidFill>
                  <a:prstClr val="black"/>
                </a:solidFill>
              </a:rPr>
              <a:t>Though as these are also adults, and the gills and peripheral circulation both pose a bar to direct transfer from the heart, either:</a:t>
            </a:r>
          </a:p>
          <a:p>
            <a:pPr marL="342900" indent="-342900"/>
            <a:r>
              <a:rPr lang="en-AU" dirty="0" smtClean="0">
                <a:solidFill>
                  <a:prstClr val="black"/>
                </a:solidFill>
              </a:rPr>
              <a:t>a) </a:t>
            </a:r>
            <a:r>
              <a:rPr lang="en-AU" sz="1600" dirty="0" smtClean="0">
                <a:solidFill>
                  <a:prstClr val="black"/>
                </a:solidFill>
              </a:rPr>
              <a:t>They have matured from larvae shed by adults in the heart (larval stages where?), or </a:t>
            </a:r>
            <a:r>
              <a:rPr lang="en-AU" sz="1600" i="1" dirty="0" smtClean="0">
                <a:solidFill>
                  <a:prstClr val="black"/>
                </a:solidFill>
              </a:rPr>
              <a:t>vice versa. </a:t>
            </a:r>
          </a:p>
          <a:p>
            <a:pPr marL="342900" indent="-342900"/>
            <a:r>
              <a:rPr lang="en-AU" sz="1600" dirty="0" smtClean="0">
                <a:solidFill>
                  <a:prstClr val="black"/>
                </a:solidFill>
              </a:rPr>
              <a:t>b) Both were derived from larvae entering the body elsewhere. </a:t>
            </a:r>
          </a:p>
        </p:txBody>
      </p:sp>
      <p:sp>
        <p:nvSpPr>
          <p:cNvPr id="17" name="TextBox 16"/>
          <p:cNvSpPr txBox="1"/>
          <p:nvPr/>
        </p:nvSpPr>
        <p:spPr>
          <a:xfrm>
            <a:off x="1066800" y="3124200"/>
            <a:ext cx="7162800" cy="3177793"/>
          </a:xfrm>
          <a:prstGeom prst="rect">
            <a:avLst/>
          </a:prstGeom>
          <a:solidFill>
            <a:srgbClr val="FFFFFF">
              <a:alpha val="50196"/>
            </a:srgbClr>
          </a:solidFill>
        </p:spPr>
        <p:txBody>
          <a:bodyPr wrap="square" rtlCol="0">
            <a:spAutoFit/>
          </a:bodyPr>
          <a:lstStyle/>
          <a:p>
            <a:pPr>
              <a:spcBef>
                <a:spcPts val="300"/>
              </a:spcBef>
            </a:pPr>
            <a:r>
              <a:rPr lang="en-AU" dirty="0" smtClean="0">
                <a:solidFill>
                  <a:prstClr val="black"/>
                </a:solidFill>
              </a:rPr>
              <a:t>The nematodes were not identified in this case. The heart / vessels are not common sites for nematodes, but many of the </a:t>
            </a:r>
            <a:r>
              <a:rPr lang="en-AU" dirty="0" err="1" smtClean="0">
                <a:solidFill>
                  <a:prstClr val="black"/>
                </a:solidFill>
              </a:rPr>
              <a:t>Anasarkid</a:t>
            </a:r>
            <a:r>
              <a:rPr lang="en-AU" dirty="0" smtClean="0">
                <a:solidFill>
                  <a:prstClr val="black"/>
                </a:solidFill>
              </a:rPr>
              <a:t> like group have a wandering habit that could involve vessels, with some species such as </a:t>
            </a:r>
            <a:r>
              <a:rPr lang="en-AU" i="1" dirty="0" err="1" smtClean="0"/>
              <a:t>Contracecum</a:t>
            </a:r>
            <a:r>
              <a:rPr lang="en-AU" i="1" dirty="0" smtClean="0"/>
              <a:t> </a:t>
            </a:r>
            <a:r>
              <a:rPr lang="en-AU" i="1" dirty="0" err="1" smtClean="0"/>
              <a:t>microcephalum</a:t>
            </a:r>
            <a:r>
              <a:rPr lang="en-AU" dirty="0" smtClean="0"/>
              <a:t> occurring in the atrium of fish such as flatheads, and </a:t>
            </a:r>
            <a:r>
              <a:rPr lang="en-AU" i="1" dirty="0" err="1" smtClean="0"/>
              <a:t>Philonema</a:t>
            </a:r>
            <a:r>
              <a:rPr lang="en-AU" i="1" dirty="0" smtClean="0"/>
              <a:t> </a:t>
            </a:r>
            <a:r>
              <a:rPr lang="en-AU" i="1" dirty="0" err="1" smtClean="0"/>
              <a:t>saltatrix</a:t>
            </a:r>
            <a:r>
              <a:rPr lang="en-AU" dirty="0" smtClean="0"/>
              <a:t> causing heart and pericardial cavity inflammation in in </a:t>
            </a:r>
            <a:r>
              <a:rPr lang="en-AU" i="1" dirty="0" err="1" smtClean="0"/>
              <a:t>Polmatomus</a:t>
            </a:r>
            <a:r>
              <a:rPr lang="en-AU" i="1" dirty="0" smtClean="0"/>
              <a:t> </a:t>
            </a:r>
            <a:r>
              <a:rPr lang="en-AU" i="1" dirty="0" err="1" smtClean="0"/>
              <a:t>saltatrix</a:t>
            </a:r>
            <a:r>
              <a:rPr lang="en-AU" dirty="0" smtClean="0"/>
              <a:t> (Tailor or bluefish)</a:t>
            </a:r>
            <a:r>
              <a:rPr lang="en-AU" dirty="0" smtClean="0">
                <a:solidFill>
                  <a:prstClr val="black"/>
                </a:solidFill>
              </a:rPr>
              <a:t>. The major eel pathogen </a:t>
            </a:r>
            <a:r>
              <a:rPr lang="en-AU" i="1" dirty="0" err="1" smtClean="0"/>
              <a:t>Anguillicoloides</a:t>
            </a:r>
            <a:r>
              <a:rPr lang="en-AU" i="1" dirty="0" smtClean="0"/>
              <a:t> </a:t>
            </a:r>
            <a:r>
              <a:rPr lang="en-AU" i="1" dirty="0" err="1" smtClean="0"/>
              <a:t>crassus</a:t>
            </a:r>
            <a:r>
              <a:rPr lang="en-AU" dirty="0" smtClean="0"/>
              <a:t> (formerly </a:t>
            </a:r>
            <a:r>
              <a:rPr lang="en-AU" i="1" dirty="0" err="1" smtClean="0"/>
              <a:t>Anguillicola</a:t>
            </a:r>
            <a:r>
              <a:rPr lang="en-AU" dirty="0" smtClean="0"/>
              <a:t>), which has been called the most aggressive fish parasite to have been translocated, actually lives mostly within the swim bladder but feeds from swim bladder blood vessels, which become very dilated. </a:t>
            </a:r>
          </a:p>
          <a:p>
            <a:pPr>
              <a:spcBef>
                <a:spcPts val="300"/>
              </a:spcBef>
            </a:pPr>
            <a:r>
              <a:rPr lang="en-AU" dirty="0" smtClean="0">
                <a:solidFill>
                  <a:prstClr val="black"/>
                </a:solidFill>
              </a:rPr>
              <a:t>Major pathology can be associated with nematodes within blood vessels.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25" grpId="0"/>
      <p:bldP spid="26" grpId="0"/>
      <p:bldP spid="27" grpId="0" animBg="1"/>
      <p:bldP spid="28" grpId="0" animBg="1"/>
      <p:bldP spid="30" grpId="0" animBg="1"/>
      <p:bldP spid="1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id-71x20-GuppyE3HeartLRs.jpg"/>
          <p:cNvPicPr>
            <a:picLocks noGrp="1" noChangeAspect="1"/>
          </p:cNvPicPr>
          <p:nvPr isPhoto="1"/>
        </p:nvPicPr>
        <p:blipFill>
          <a:blip r:embed="rId2" cstate="screen">
            <a:lum contrast="20000"/>
          </a:blip>
          <a:stretch>
            <a:fillRect/>
          </a:stretch>
        </p:blipFill>
        <p:spPr>
          <a:xfrm>
            <a:off x="685801" y="1034228"/>
            <a:ext cx="7848600" cy="5823771"/>
          </a:xfrm>
          <a:prstGeom prst="rect">
            <a:avLst/>
          </a:prstGeom>
          <a:noFill/>
          <a:ln>
            <a:noFill/>
          </a:ln>
        </p:spPr>
      </p:pic>
      <p:sp>
        <p:nvSpPr>
          <p:cNvPr id="4" name="TextBox 3"/>
          <p:cNvSpPr txBox="1"/>
          <p:nvPr/>
        </p:nvSpPr>
        <p:spPr>
          <a:xfrm>
            <a:off x="0" y="0"/>
            <a:ext cx="9144000" cy="1015663"/>
          </a:xfrm>
          <a:prstGeom prst="rect">
            <a:avLst/>
          </a:prstGeom>
          <a:solidFill>
            <a:schemeClr val="bg1"/>
          </a:solidFill>
        </p:spPr>
        <p:txBody>
          <a:bodyPr wrap="square" rtlCol="0">
            <a:spAutoFit/>
          </a:bodyPr>
          <a:lstStyle/>
          <a:p>
            <a:r>
              <a:rPr lang="en-AU" sz="2400" b="1" dirty="0" smtClean="0">
                <a:solidFill>
                  <a:srgbClr val="1AB39F"/>
                </a:solidFill>
                <a:effectLst>
                  <a:outerShdw blurRad="38100" dist="38100" dir="2700000" algn="tl">
                    <a:srgbClr val="000000">
                      <a:alpha val="43137"/>
                    </a:srgbClr>
                  </a:outerShdw>
                </a:effectLst>
              </a:rPr>
              <a:t>5. </a:t>
            </a:r>
            <a:r>
              <a:rPr lang="en-AU" sz="2400" b="1" dirty="0" err="1" smtClean="0">
                <a:solidFill>
                  <a:srgbClr val="1AB39F"/>
                </a:solidFill>
                <a:effectLst>
                  <a:outerShdw blurRad="38100" dist="38100" dir="2700000" algn="tl">
                    <a:srgbClr val="000000">
                      <a:alpha val="43137"/>
                    </a:srgbClr>
                  </a:outerShdw>
                </a:effectLst>
              </a:rPr>
              <a:t>Phagocytosis</a:t>
            </a:r>
            <a:r>
              <a:rPr lang="en-AU" sz="2400" b="1" dirty="0" smtClean="0">
                <a:solidFill>
                  <a:srgbClr val="1AB39F"/>
                </a:solidFill>
                <a:effectLst>
                  <a:outerShdw blurRad="38100" dist="38100" dir="2700000" algn="tl">
                    <a:srgbClr val="000000">
                      <a:alpha val="43137"/>
                    </a:srgbClr>
                  </a:outerShdw>
                </a:effectLst>
              </a:rPr>
              <a:t> of circulating parasites: example – guppy </a:t>
            </a:r>
            <a:r>
              <a:rPr lang="en-AU" sz="2400" b="1" dirty="0" err="1" smtClean="0">
                <a:solidFill>
                  <a:srgbClr val="1AB39F"/>
                </a:solidFill>
                <a:effectLst>
                  <a:outerShdw blurRad="38100" dist="38100" dir="2700000" algn="tl">
                    <a:srgbClr val="000000">
                      <a:alpha val="43137"/>
                    </a:srgbClr>
                  </a:outerShdw>
                </a:effectLst>
              </a:rPr>
              <a:t>myxosporea</a:t>
            </a:r>
            <a:r>
              <a:rPr lang="en-AU" sz="2400" b="1" dirty="0" smtClean="0">
                <a:solidFill>
                  <a:srgbClr val="1AB39F"/>
                </a:solidFill>
                <a:effectLst>
                  <a:outerShdw blurRad="38100" dist="38100" dir="2700000" algn="tl">
                    <a:srgbClr val="000000">
                      <a:alpha val="43137"/>
                    </a:srgbClr>
                  </a:outerShdw>
                </a:effectLst>
              </a:rPr>
              <a:t>.</a:t>
            </a:r>
          </a:p>
          <a:p>
            <a:r>
              <a:rPr lang="en-US" dirty="0" smtClean="0"/>
              <a:t>Heart of a guppy (</a:t>
            </a:r>
            <a:r>
              <a:rPr lang="en-US" i="1" dirty="0" err="1" smtClean="0"/>
              <a:t>Poecilia</a:t>
            </a:r>
            <a:r>
              <a:rPr lang="en-US" i="1" dirty="0" smtClean="0"/>
              <a:t> </a:t>
            </a:r>
            <a:r>
              <a:rPr lang="en-US" i="1" dirty="0" err="1" smtClean="0"/>
              <a:t>reticulata</a:t>
            </a:r>
            <a:r>
              <a:rPr lang="en-US" dirty="0" smtClean="0"/>
              <a:t>), with circulating (pre-spore) forms of a </a:t>
            </a:r>
            <a:r>
              <a:rPr lang="en-US" i="1" dirty="0" err="1" smtClean="0"/>
              <a:t>Sphaerosphora</a:t>
            </a:r>
            <a:r>
              <a:rPr lang="en-US" i="1" dirty="0" smtClean="0"/>
              <a:t> </a:t>
            </a:r>
            <a:r>
              <a:rPr lang="en-US" dirty="0" smtClean="0"/>
              <a:t>like </a:t>
            </a:r>
            <a:r>
              <a:rPr lang="en-US" dirty="0" err="1" smtClean="0"/>
              <a:t>myxosporean</a:t>
            </a:r>
            <a:r>
              <a:rPr lang="en-US" dirty="0" smtClean="0"/>
              <a:t>, showing increased </a:t>
            </a:r>
            <a:r>
              <a:rPr lang="en-US" dirty="0" err="1" smtClean="0"/>
              <a:t>phagocytic</a:t>
            </a:r>
            <a:r>
              <a:rPr lang="en-US" dirty="0" smtClean="0"/>
              <a:t> activity, especially in the atrium (upper right).  </a:t>
            </a:r>
            <a:endParaRPr lang="en-AU" i="1" dirty="0"/>
          </a:p>
        </p:txBody>
      </p:sp>
      <p:pic>
        <p:nvPicPr>
          <p:cNvPr id="5" name="Picture 4" descr="Kid-71x40-GuppyE3HrtWS-clumpLRs.jpg"/>
          <p:cNvPicPr>
            <a:picLocks noGrp="1" noChangeAspect="1"/>
          </p:cNvPicPr>
          <p:nvPr isPhoto="1"/>
        </p:nvPicPr>
        <p:blipFill>
          <a:blip r:embed="rId3" cstate="screen">
            <a:lum bright="-2000" contrast="3000"/>
          </a:blip>
          <a:stretch>
            <a:fillRect/>
          </a:stretch>
        </p:blipFill>
        <p:spPr>
          <a:xfrm>
            <a:off x="685800" y="1143000"/>
            <a:ext cx="7702012" cy="5715000"/>
          </a:xfrm>
          <a:prstGeom prst="rect">
            <a:avLst/>
          </a:prstGeom>
          <a:noFill/>
          <a:ln>
            <a:solidFill>
              <a:schemeClr val="bg1">
                <a:lumMod val="50000"/>
              </a:schemeClr>
            </a:solidFill>
          </a:ln>
        </p:spPr>
      </p:pic>
      <p:sp>
        <p:nvSpPr>
          <p:cNvPr id="6" name="TextBox 5"/>
          <p:cNvSpPr txBox="1"/>
          <p:nvPr/>
        </p:nvSpPr>
        <p:spPr>
          <a:xfrm>
            <a:off x="685800" y="1196752"/>
            <a:ext cx="7696200" cy="1200329"/>
          </a:xfrm>
          <a:prstGeom prst="rect">
            <a:avLst/>
          </a:prstGeom>
          <a:solidFill>
            <a:srgbClr val="FFFFFF">
              <a:alpha val="50196"/>
            </a:srgbClr>
          </a:solidFill>
        </p:spPr>
        <p:txBody>
          <a:bodyPr wrap="square" rtlCol="0">
            <a:spAutoFit/>
          </a:bodyPr>
          <a:lstStyle/>
          <a:p>
            <a:r>
              <a:rPr lang="en-AU" dirty="0" err="1" smtClean="0">
                <a:solidFill>
                  <a:prstClr val="black"/>
                </a:solidFill>
              </a:rPr>
              <a:t>Warthin</a:t>
            </a:r>
            <a:r>
              <a:rPr lang="en-AU" dirty="0" smtClean="0">
                <a:solidFill>
                  <a:prstClr val="black"/>
                </a:solidFill>
              </a:rPr>
              <a:t>-Starry stain, atrium, same block. Large numbers of these parasites  have pooled within the </a:t>
            </a:r>
            <a:r>
              <a:rPr lang="en-AU" dirty="0" err="1" smtClean="0">
                <a:solidFill>
                  <a:prstClr val="black"/>
                </a:solidFill>
              </a:rPr>
              <a:t>atrial</a:t>
            </a:r>
            <a:r>
              <a:rPr lang="en-AU" dirty="0" smtClean="0">
                <a:solidFill>
                  <a:prstClr val="black"/>
                </a:solidFill>
              </a:rPr>
              <a:t> clot. They are the small pale cells near the arrow and  between the darkly stained elliptical erythrocytes. Others are present within the reticulo-endothelial reactions lining the trabeculae. </a:t>
            </a:r>
            <a:endParaRPr lang="en-AU" dirty="0">
              <a:solidFill>
                <a:srgbClr val="FF0000"/>
              </a:solidFill>
            </a:endParaRPr>
          </a:p>
        </p:txBody>
      </p:sp>
      <p:sp>
        <p:nvSpPr>
          <p:cNvPr id="7" name="Right Arrow 6"/>
          <p:cNvSpPr/>
          <p:nvPr/>
        </p:nvSpPr>
        <p:spPr>
          <a:xfrm rot="-8400000">
            <a:off x="6916878" y="3411678"/>
            <a:ext cx="288032" cy="28803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descr="Kid-71x40-GuppyE3HrtWSLRs.jpg"/>
          <p:cNvPicPr>
            <a:picLocks noGrp="1" noChangeAspect="1"/>
          </p:cNvPicPr>
          <p:nvPr isPhoto="1"/>
        </p:nvPicPr>
        <p:blipFill>
          <a:blip r:embed="rId4" cstate="screen">
            <a:lum bright="-2000"/>
          </a:blip>
          <a:stretch>
            <a:fillRect/>
          </a:stretch>
        </p:blipFill>
        <p:spPr>
          <a:xfrm>
            <a:off x="762000" y="1260396"/>
            <a:ext cx="7543800" cy="5597604"/>
          </a:xfrm>
          <a:prstGeom prst="rect">
            <a:avLst/>
          </a:prstGeom>
          <a:noFill/>
          <a:ln>
            <a:solidFill>
              <a:schemeClr val="bg1">
                <a:lumMod val="50000"/>
              </a:schemeClr>
            </a:solidFill>
          </a:ln>
        </p:spPr>
      </p:pic>
      <p:sp>
        <p:nvSpPr>
          <p:cNvPr id="17" name="TextBox 16"/>
          <p:cNvSpPr txBox="1"/>
          <p:nvPr/>
        </p:nvSpPr>
        <p:spPr>
          <a:xfrm>
            <a:off x="762000" y="1219200"/>
            <a:ext cx="7543800" cy="923330"/>
          </a:xfrm>
          <a:prstGeom prst="rect">
            <a:avLst/>
          </a:prstGeom>
          <a:solidFill>
            <a:srgbClr val="FFFFFF">
              <a:alpha val="50196"/>
            </a:srgbClr>
          </a:solidFill>
        </p:spPr>
        <p:txBody>
          <a:bodyPr wrap="square" rtlCol="0">
            <a:spAutoFit/>
          </a:bodyPr>
          <a:lstStyle/>
          <a:p>
            <a:r>
              <a:rPr lang="en-AU" dirty="0" smtClean="0">
                <a:solidFill>
                  <a:prstClr val="black"/>
                </a:solidFill>
              </a:rPr>
              <a:t>Another field, same section. Note the parasites within phagocytes (white arrow), and free in the lumen (blue arrow). Phagocytes are particularly abundant on </a:t>
            </a:r>
            <a:r>
              <a:rPr lang="en-AU" dirty="0" err="1" smtClean="0">
                <a:solidFill>
                  <a:prstClr val="black"/>
                </a:solidFill>
              </a:rPr>
              <a:t>atrial</a:t>
            </a:r>
            <a:r>
              <a:rPr lang="en-AU" dirty="0" smtClean="0">
                <a:solidFill>
                  <a:prstClr val="black"/>
                </a:solidFill>
              </a:rPr>
              <a:t> surfaces (x 40 objective magnification). </a:t>
            </a:r>
            <a:endParaRPr lang="en-AU" dirty="0">
              <a:solidFill>
                <a:srgbClr val="FF0000"/>
              </a:solidFill>
            </a:endParaRPr>
          </a:p>
        </p:txBody>
      </p:sp>
      <p:sp>
        <p:nvSpPr>
          <p:cNvPr id="18" name="Right Arrow 17"/>
          <p:cNvSpPr/>
          <p:nvPr/>
        </p:nvSpPr>
        <p:spPr>
          <a:xfrm>
            <a:off x="4724400" y="3581400"/>
            <a:ext cx="288032" cy="288032"/>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ight Arrow 18"/>
          <p:cNvSpPr/>
          <p:nvPr/>
        </p:nvSpPr>
        <p:spPr>
          <a:xfrm>
            <a:off x="5410200" y="3352800"/>
            <a:ext cx="288032" cy="288032"/>
          </a:xfrm>
          <a:prstGeom prst="rightArrow">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descr="Kid-71x100-GuppyE3HeartbLRs.jpg"/>
          <p:cNvPicPr>
            <a:picLocks noGrp="1" noChangeAspect="1"/>
          </p:cNvPicPr>
          <p:nvPr isPhoto="1"/>
        </p:nvPicPr>
        <p:blipFill>
          <a:blip r:embed="rId5" cstate="screen">
            <a:lum/>
          </a:blip>
          <a:stretch>
            <a:fillRect/>
          </a:stretch>
        </p:blipFill>
        <p:spPr>
          <a:xfrm>
            <a:off x="914400" y="1486562"/>
            <a:ext cx="7239000" cy="5371438"/>
          </a:xfrm>
          <a:prstGeom prst="rect">
            <a:avLst/>
          </a:prstGeom>
          <a:noFill/>
          <a:ln>
            <a:solidFill>
              <a:schemeClr val="tx1">
                <a:lumMod val="65000"/>
                <a:lumOff val="35000"/>
              </a:schemeClr>
            </a:solidFill>
          </a:ln>
        </p:spPr>
      </p:pic>
      <p:sp>
        <p:nvSpPr>
          <p:cNvPr id="21" name="TextBox 20"/>
          <p:cNvSpPr txBox="1"/>
          <p:nvPr/>
        </p:nvSpPr>
        <p:spPr>
          <a:xfrm>
            <a:off x="990600" y="1600200"/>
            <a:ext cx="7162800" cy="646331"/>
          </a:xfrm>
          <a:prstGeom prst="rect">
            <a:avLst/>
          </a:prstGeom>
          <a:solidFill>
            <a:srgbClr val="FFFFFF">
              <a:alpha val="50196"/>
            </a:srgbClr>
          </a:solidFill>
        </p:spPr>
        <p:txBody>
          <a:bodyPr wrap="square" rtlCol="0">
            <a:spAutoFit/>
          </a:bodyPr>
          <a:lstStyle/>
          <a:p>
            <a:r>
              <a:rPr lang="en-AU" dirty="0" smtClean="0">
                <a:solidFill>
                  <a:prstClr val="black"/>
                </a:solidFill>
              </a:rPr>
              <a:t>Same blocks, H&amp;E stain (x 100 objective), showing detail of the parasites, with 1 to 2 (occasionally more) nuclei in dividing forms. </a:t>
            </a:r>
            <a:endParaRPr lang="en-AU" dirty="0">
              <a:solidFill>
                <a:srgbClr val="FF0000"/>
              </a:solidFill>
            </a:endParaRPr>
          </a:p>
        </p:txBody>
      </p:sp>
      <p:sp>
        <p:nvSpPr>
          <p:cNvPr id="22" name="Right Arrow 21"/>
          <p:cNvSpPr/>
          <p:nvPr/>
        </p:nvSpPr>
        <p:spPr>
          <a:xfrm>
            <a:off x="6172200" y="4724400"/>
            <a:ext cx="288032" cy="288032"/>
          </a:xfrm>
          <a:prstGeom prst="rightArrow">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7" grpId="0" animBg="1"/>
      <p:bldP spid="18" grpId="0" animBg="1"/>
      <p:bldP spid="19" grpId="0" animBg="1"/>
      <p:bldP spid="21" grpId="0" animBg="1"/>
      <p:bldP spid="2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GISTRYinPROGRESS-Nov 12\SKIN ALLs\Z-SCANs Skin-s BY GROUP-ARCHIVE\SCAN SKIN SET-LRs\FAI0031-LRs.jpg"/>
          <p:cNvPicPr>
            <a:picLocks noChangeAspect="1" noChangeArrowheads="1"/>
          </p:cNvPicPr>
          <p:nvPr/>
        </p:nvPicPr>
        <p:blipFill>
          <a:blip r:embed="rId2" cstate="screen"/>
          <a:srcRect/>
          <a:stretch>
            <a:fillRect/>
          </a:stretch>
        </p:blipFill>
        <p:spPr bwMode="auto">
          <a:xfrm>
            <a:off x="0" y="2057400"/>
            <a:ext cx="4038600" cy="2535905"/>
          </a:xfrm>
          <a:prstGeom prst="rect">
            <a:avLst/>
          </a:prstGeom>
          <a:noFill/>
        </p:spPr>
      </p:pic>
      <p:sp>
        <p:nvSpPr>
          <p:cNvPr id="4" name="TextBox 3"/>
          <p:cNvSpPr txBox="1"/>
          <p:nvPr/>
        </p:nvSpPr>
        <p:spPr>
          <a:xfrm>
            <a:off x="0" y="0"/>
            <a:ext cx="8991600" cy="461665"/>
          </a:xfrm>
          <a:prstGeom prst="rect">
            <a:avLst/>
          </a:prstGeom>
          <a:solidFill>
            <a:schemeClr val="bg1"/>
          </a:solidFill>
        </p:spPr>
        <p:txBody>
          <a:bodyPr wrap="square" rtlCol="0">
            <a:spAutoFit/>
          </a:bodyPr>
          <a:lstStyle/>
          <a:p>
            <a:pPr lvl="0"/>
            <a:r>
              <a:rPr lang="en-AU" sz="2400" b="1" dirty="0" smtClean="0">
                <a:solidFill>
                  <a:srgbClr val="00B0F0"/>
                </a:solidFill>
                <a:effectLst>
                  <a:outerShdw blurRad="38100" dist="38100" dir="2700000" algn="tl">
                    <a:srgbClr val="000000">
                      <a:alpha val="43137"/>
                    </a:srgbClr>
                  </a:outerShdw>
                </a:effectLst>
              </a:rPr>
              <a:t>INFECTIONS AND PERIPHERAL VESSELS</a:t>
            </a:r>
            <a:r>
              <a:rPr lang="en-AU" sz="2400" b="1" dirty="0" smtClean="0">
                <a:solidFill>
                  <a:schemeClr val="bg2">
                    <a:lumMod val="75000"/>
                  </a:schemeClr>
                </a:solidFill>
                <a:effectLst>
                  <a:outerShdw blurRad="38100" dist="38100" dir="2700000" algn="tl">
                    <a:srgbClr val="000000">
                      <a:alpha val="43137"/>
                    </a:srgbClr>
                  </a:outerShdw>
                </a:effectLst>
              </a:rPr>
              <a:t>. </a:t>
            </a:r>
          </a:p>
        </p:txBody>
      </p:sp>
      <p:pic>
        <p:nvPicPr>
          <p:cNvPr id="6" name="Picture 5" descr="F3 Aeromonas 3-s.jpg"/>
          <p:cNvPicPr>
            <a:picLocks noGrp="1" noChangeAspect="1"/>
          </p:cNvPicPr>
          <p:nvPr isPhoto="1"/>
        </p:nvPicPr>
        <p:blipFill>
          <a:blip r:embed="rId3" cstate="screen">
            <a:lum/>
          </a:blip>
          <a:stretch>
            <a:fillRect/>
          </a:stretch>
        </p:blipFill>
        <p:spPr>
          <a:xfrm>
            <a:off x="5105400" y="1447800"/>
            <a:ext cx="4038600" cy="2681882"/>
          </a:xfrm>
          <a:prstGeom prst="rect">
            <a:avLst/>
          </a:prstGeom>
          <a:noFill/>
          <a:ln>
            <a:noFill/>
          </a:ln>
        </p:spPr>
      </p:pic>
      <p:pic>
        <p:nvPicPr>
          <p:cNvPr id="7" name="Picture 6" descr="Nortas 17 aeromonas-wms.jpg"/>
          <p:cNvPicPr>
            <a:picLocks noGrp="1" noChangeAspect="1"/>
          </p:cNvPicPr>
          <p:nvPr isPhoto="1"/>
        </p:nvPicPr>
        <p:blipFill>
          <a:blip r:embed="rId4" cstate="screen">
            <a:lum/>
          </a:blip>
          <a:stretch>
            <a:fillRect/>
          </a:stretch>
        </p:blipFill>
        <p:spPr>
          <a:xfrm>
            <a:off x="5105400" y="4177520"/>
            <a:ext cx="4038599" cy="2680480"/>
          </a:xfrm>
          <a:prstGeom prst="rect">
            <a:avLst/>
          </a:prstGeom>
          <a:noFill/>
          <a:ln>
            <a:noFill/>
          </a:ln>
        </p:spPr>
      </p:pic>
      <p:sp>
        <p:nvSpPr>
          <p:cNvPr id="8" name="TextBox 7"/>
          <p:cNvSpPr txBox="1"/>
          <p:nvPr/>
        </p:nvSpPr>
        <p:spPr>
          <a:xfrm>
            <a:off x="5921066" y="3810000"/>
            <a:ext cx="2178802" cy="338554"/>
          </a:xfrm>
          <a:prstGeom prst="rect">
            <a:avLst/>
          </a:prstGeom>
          <a:noFill/>
        </p:spPr>
        <p:txBody>
          <a:bodyPr wrap="none" rtlCol="0">
            <a:spAutoFit/>
          </a:bodyPr>
          <a:lstStyle/>
          <a:p>
            <a:r>
              <a:rPr lang="en-AU" sz="1600" i="1" dirty="0" err="1" smtClean="0"/>
              <a:t>Aeromonas</a:t>
            </a:r>
            <a:r>
              <a:rPr lang="en-AU" sz="1600" i="1" dirty="0" smtClean="0"/>
              <a:t> </a:t>
            </a:r>
            <a:r>
              <a:rPr lang="en-AU" sz="1600" i="1" dirty="0" err="1" smtClean="0"/>
              <a:t>salmonicida</a:t>
            </a:r>
            <a:endParaRPr lang="en-US" sz="1600" dirty="0"/>
          </a:p>
        </p:txBody>
      </p:sp>
      <p:sp>
        <p:nvSpPr>
          <p:cNvPr id="9" name="TextBox 8"/>
          <p:cNvSpPr txBox="1"/>
          <p:nvPr/>
        </p:nvSpPr>
        <p:spPr>
          <a:xfrm>
            <a:off x="5791200" y="6519446"/>
            <a:ext cx="2225289" cy="338554"/>
          </a:xfrm>
          <a:prstGeom prst="rect">
            <a:avLst/>
          </a:prstGeom>
          <a:noFill/>
        </p:spPr>
        <p:txBody>
          <a:bodyPr wrap="none" rtlCol="0">
            <a:spAutoFit/>
          </a:bodyPr>
          <a:lstStyle/>
          <a:p>
            <a:r>
              <a:rPr lang="en-AU" sz="1600" i="1" dirty="0" err="1" smtClean="0"/>
              <a:t>Aeromonas</a:t>
            </a:r>
            <a:r>
              <a:rPr lang="en-AU" sz="1600" i="1" dirty="0" smtClean="0"/>
              <a:t> </a:t>
            </a:r>
            <a:r>
              <a:rPr lang="en-AU" sz="1600" i="1" dirty="0" err="1" smtClean="0"/>
              <a:t>salmonicida</a:t>
            </a:r>
            <a:r>
              <a:rPr lang="en-AU" sz="1600" i="1" dirty="0" smtClean="0"/>
              <a:t> </a:t>
            </a:r>
            <a:endParaRPr lang="en-US" sz="1600" dirty="0"/>
          </a:p>
        </p:txBody>
      </p:sp>
      <p:sp>
        <p:nvSpPr>
          <p:cNvPr id="10" name="TextBox 9"/>
          <p:cNvSpPr txBox="1"/>
          <p:nvPr/>
        </p:nvSpPr>
        <p:spPr>
          <a:xfrm>
            <a:off x="2057400" y="2133600"/>
            <a:ext cx="1959832" cy="338554"/>
          </a:xfrm>
          <a:prstGeom prst="rect">
            <a:avLst/>
          </a:prstGeom>
          <a:noFill/>
        </p:spPr>
        <p:txBody>
          <a:bodyPr wrap="none" rtlCol="0">
            <a:spAutoFit/>
          </a:bodyPr>
          <a:lstStyle/>
          <a:p>
            <a:r>
              <a:rPr lang="en-AU" sz="1600" dirty="0" smtClean="0">
                <a:solidFill>
                  <a:schemeClr val="bg1"/>
                </a:solidFill>
                <a:effectLst>
                  <a:outerShdw blurRad="38100" dist="38100" dir="2700000" algn="tl">
                    <a:srgbClr val="000000">
                      <a:alpha val="43137"/>
                    </a:srgbClr>
                  </a:outerShdw>
                </a:effectLst>
              </a:rPr>
              <a:t>Acute </a:t>
            </a:r>
            <a:r>
              <a:rPr lang="en-AU" sz="1600" i="1" dirty="0" err="1" smtClean="0">
                <a:solidFill>
                  <a:schemeClr val="bg1"/>
                </a:solidFill>
                <a:effectLst>
                  <a:outerShdw blurRad="38100" dist="38100" dir="2700000" algn="tl">
                    <a:srgbClr val="000000">
                      <a:alpha val="43137"/>
                    </a:srgbClr>
                  </a:outerShdw>
                </a:effectLst>
              </a:rPr>
              <a:t>Yersinia</a:t>
            </a:r>
            <a:r>
              <a:rPr lang="en-AU" sz="1600" i="1" dirty="0" smtClean="0">
                <a:solidFill>
                  <a:schemeClr val="bg1"/>
                </a:solidFill>
                <a:effectLst>
                  <a:outerShdw blurRad="38100" dist="38100" dir="2700000" algn="tl">
                    <a:srgbClr val="000000">
                      <a:alpha val="43137"/>
                    </a:srgbClr>
                  </a:outerShdw>
                </a:effectLst>
              </a:rPr>
              <a:t> </a:t>
            </a:r>
            <a:r>
              <a:rPr lang="en-AU" sz="1600" i="1" dirty="0" err="1" smtClean="0">
                <a:solidFill>
                  <a:schemeClr val="bg1"/>
                </a:solidFill>
                <a:effectLst>
                  <a:outerShdw blurRad="38100" dist="38100" dir="2700000" algn="tl">
                    <a:srgbClr val="000000">
                      <a:alpha val="43137"/>
                    </a:srgbClr>
                  </a:outerShdw>
                </a:effectLst>
              </a:rPr>
              <a:t>ruckeri</a:t>
            </a:r>
            <a:endParaRPr lang="en-US" sz="1600" dirty="0">
              <a:effectLst>
                <a:outerShdw blurRad="38100" dist="38100" dir="2700000" algn="tl">
                  <a:srgbClr val="000000">
                    <a:alpha val="43137"/>
                  </a:srgbClr>
                </a:outerShdw>
              </a:effectLst>
            </a:endParaRPr>
          </a:p>
        </p:txBody>
      </p:sp>
      <p:sp>
        <p:nvSpPr>
          <p:cNvPr id="11" name="TextBox 10"/>
          <p:cNvSpPr txBox="1"/>
          <p:nvPr/>
        </p:nvSpPr>
        <p:spPr>
          <a:xfrm>
            <a:off x="0" y="457200"/>
            <a:ext cx="9144000" cy="1015663"/>
          </a:xfrm>
          <a:prstGeom prst="rect">
            <a:avLst/>
          </a:prstGeom>
          <a:solidFill>
            <a:schemeClr val="bg1"/>
          </a:solidFill>
        </p:spPr>
        <p:txBody>
          <a:bodyPr wrap="square" rtlCol="0">
            <a:spAutoFit/>
          </a:bodyPr>
          <a:lstStyle/>
          <a:p>
            <a:pPr lvl="0"/>
            <a:r>
              <a:rPr lang="en-AU" sz="2000" b="1" dirty="0" smtClean="0">
                <a:solidFill>
                  <a:srgbClr val="1AB39F"/>
                </a:solidFill>
                <a:effectLst>
                  <a:outerShdw blurRad="38100" dist="38100" dir="2700000" algn="tl">
                    <a:srgbClr val="000000">
                      <a:alpha val="43137"/>
                    </a:srgbClr>
                  </a:outerShdw>
                </a:effectLst>
              </a:rPr>
              <a:t>Example 1: septicaemias (bacterial &amp; viral).</a:t>
            </a:r>
            <a:r>
              <a:rPr lang="en-AU" sz="2400" b="1" dirty="0" smtClean="0">
                <a:solidFill>
                  <a:srgbClr val="1AB39F"/>
                </a:solidFill>
                <a:effectLst>
                  <a:outerShdw blurRad="38100" dist="38100" dir="2700000" algn="tl">
                    <a:srgbClr val="000000">
                      <a:alpha val="43137"/>
                    </a:srgbClr>
                  </a:outerShdw>
                </a:effectLst>
              </a:rPr>
              <a:t> </a:t>
            </a:r>
            <a:r>
              <a:rPr lang="en-AU" dirty="0" smtClean="0"/>
              <a:t>Remember that damage to minor vessels is one of the primary lesions in many systemic bacterial </a:t>
            </a:r>
            <a:r>
              <a:rPr lang="en-AU" dirty="0" smtClean="0">
                <a:effectLst>
                  <a:outerShdw blurRad="38100" dist="38100" dir="2700000" algn="tl">
                    <a:srgbClr val="000000">
                      <a:alpha val="43137"/>
                    </a:srgbClr>
                  </a:outerShdw>
                </a:effectLst>
              </a:rPr>
              <a:t>&amp; viral infections</a:t>
            </a:r>
            <a:r>
              <a:rPr lang="en-AU" dirty="0" smtClean="0"/>
              <a:t>. (Such lesions have generally been covered with the organ systems.)</a:t>
            </a:r>
            <a:endParaRPr lang="en-US" sz="1600" dirty="0"/>
          </a:p>
        </p:txBody>
      </p:sp>
      <p:pic>
        <p:nvPicPr>
          <p:cNvPr id="12" name="Picture 2" descr="F:\REGISTRYinPROGRESS-Nov 11\SKIN ALLs\Web Images\VHSoff Wiki.png"/>
          <p:cNvPicPr>
            <a:picLocks noChangeAspect="1" noChangeArrowheads="1"/>
          </p:cNvPicPr>
          <p:nvPr/>
        </p:nvPicPr>
        <p:blipFill>
          <a:blip r:embed="rId5" cstate="screen"/>
          <a:srcRect/>
          <a:stretch>
            <a:fillRect/>
          </a:stretch>
        </p:blipFill>
        <p:spPr bwMode="auto">
          <a:xfrm>
            <a:off x="1600200" y="3993667"/>
            <a:ext cx="3437200" cy="2864333"/>
          </a:xfrm>
          <a:prstGeom prst="rect">
            <a:avLst/>
          </a:prstGeom>
          <a:noFill/>
        </p:spPr>
      </p:pic>
      <p:sp>
        <p:nvSpPr>
          <p:cNvPr id="13" name="TextBox 12"/>
          <p:cNvSpPr txBox="1"/>
          <p:nvPr/>
        </p:nvSpPr>
        <p:spPr>
          <a:xfrm>
            <a:off x="1371600" y="6596390"/>
            <a:ext cx="3886200" cy="261610"/>
          </a:xfrm>
          <a:prstGeom prst="rect">
            <a:avLst/>
          </a:prstGeom>
          <a:noFill/>
        </p:spPr>
        <p:txBody>
          <a:bodyPr wrap="square" rtlCol="0">
            <a:spAutoFit/>
          </a:bodyPr>
          <a:lstStyle/>
          <a:p>
            <a:r>
              <a:rPr lang="en-AU" sz="1100" dirty="0" smtClean="0">
                <a:latin typeface="Arial" pitchFamily="34" charset="0"/>
                <a:cs typeface="Arial" pitchFamily="34" charset="0"/>
              </a:rPr>
              <a:t>http://en.wikipedia.org/wiki/Viral_hemorrhagic_septicemia</a:t>
            </a:r>
            <a:endParaRPr lang="en-AU" sz="1100" dirty="0">
              <a:latin typeface="Arial" pitchFamily="34" charset="0"/>
              <a:cs typeface="Arial" pitchFamily="34" charset="0"/>
            </a:endParaRPr>
          </a:p>
        </p:txBody>
      </p:sp>
      <p:sp>
        <p:nvSpPr>
          <p:cNvPr id="14" name="TextBox 13"/>
          <p:cNvSpPr txBox="1"/>
          <p:nvPr/>
        </p:nvSpPr>
        <p:spPr>
          <a:xfrm>
            <a:off x="3048001" y="4038600"/>
            <a:ext cx="1981200" cy="584775"/>
          </a:xfrm>
          <a:prstGeom prst="rect">
            <a:avLst/>
          </a:prstGeom>
          <a:noFill/>
        </p:spPr>
        <p:txBody>
          <a:bodyPr wrap="square" rtlCol="0">
            <a:spAutoFit/>
          </a:bodyPr>
          <a:lstStyle/>
          <a:p>
            <a:r>
              <a:rPr lang="en-AU" sz="1600" dirty="0" smtClean="0">
                <a:solidFill>
                  <a:schemeClr val="bg1"/>
                </a:solidFill>
                <a:effectLst>
                  <a:outerShdw blurRad="38100" dist="38100" dir="2700000" algn="tl">
                    <a:srgbClr val="000000">
                      <a:alpha val="43137"/>
                    </a:srgbClr>
                  </a:outerShdw>
                </a:effectLst>
              </a:rPr>
              <a:t>Viral haemorrhagic septicaemia (VHS)</a:t>
            </a:r>
            <a:endParaRPr lang="en-US" sz="16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61665"/>
          </a:xfrm>
          <a:prstGeom prst="rect">
            <a:avLst/>
          </a:prstGeom>
          <a:solidFill>
            <a:schemeClr val="bg1"/>
          </a:solidFill>
        </p:spPr>
        <p:txBody>
          <a:bodyPr wrap="square" rtlCol="0">
            <a:spAutoFit/>
          </a:bodyPr>
          <a:lstStyle/>
          <a:p>
            <a:pPr lvl="0">
              <a:spcAft>
                <a:spcPts val="600"/>
              </a:spcAft>
            </a:pPr>
            <a:r>
              <a:rPr lang="en-AU" sz="2000" b="1" dirty="0" smtClean="0">
                <a:solidFill>
                  <a:srgbClr val="1AB39F"/>
                </a:solidFill>
                <a:effectLst>
                  <a:outerShdw blurRad="38100" dist="38100" dir="2700000" algn="tl">
                    <a:srgbClr val="000000">
                      <a:alpha val="43137"/>
                    </a:srgbClr>
                  </a:outerShdw>
                </a:effectLst>
              </a:rPr>
              <a:t>Example 2: ISA.</a:t>
            </a:r>
            <a:r>
              <a:rPr lang="en-AU" sz="2400" b="1" dirty="0" smtClean="0">
                <a:solidFill>
                  <a:srgbClr val="1AB39F"/>
                </a:solidFill>
                <a:effectLst>
                  <a:outerShdw blurRad="38100" dist="38100" dir="2700000" algn="tl">
                    <a:srgbClr val="000000">
                      <a:alpha val="43137"/>
                    </a:srgbClr>
                  </a:outerShdw>
                </a:effectLst>
              </a:rPr>
              <a:t> </a:t>
            </a:r>
            <a:r>
              <a:rPr lang="en-AU" dirty="0" smtClean="0"/>
              <a:t>Infectious salmon anaemia virus (ISAV), a virus of endothelial cells.</a:t>
            </a:r>
            <a:endParaRPr lang="en-US" dirty="0"/>
          </a:p>
        </p:txBody>
      </p:sp>
      <p:pic>
        <p:nvPicPr>
          <p:cNvPr id="3" name="Picture 2" descr="KID-83-Ex4--ISA-O-R.jpg"/>
          <p:cNvPicPr>
            <a:picLocks noGrp="1" noChangeAspect="1"/>
          </p:cNvPicPr>
          <p:nvPr isPhoto="1"/>
        </p:nvPicPr>
        <p:blipFill>
          <a:blip r:embed="rId2" cstate="screen">
            <a:lum bright="5000" contrast="20000"/>
          </a:blip>
          <a:stretch>
            <a:fillRect/>
          </a:stretch>
        </p:blipFill>
        <p:spPr>
          <a:xfrm>
            <a:off x="4724400" y="457200"/>
            <a:ext cx="4267200" cy="3167062"/>
          </a:xfrm>
          <a:prstGeom prst="rect">
            <a:avLst/>
          </a:prstGeom>
          <a:noFill/>
          <a:ln>
            <a:noFill/>
          </a:ln>
        </p:spPr>
      </p:pic>
      <p:pic>
        <p:nvPicPr>
          <p:cNvPr id="4" name="Picture 3" descr="KID-83-Ex20--ISA-O-R.jpg"/>
          <p:cNvPicPr>
            <a:picLocks noGrp="1" noChangeAspect="1"/>
          </p:cNvPicPr>
          <p:nvPr isPhoto="1"/>
        </p:nvPicPr>
        <p:blipFill>
          <a:blip r:embed="rId3" cstate="screen">
            <a:lum/>
          </a:blip>
          <a:stretch>
            <a:fillRect/>
          </a:stretch>
        </p:blipFill>
        <p:spPr>
          <a:xfrm>
            <a:off x="4724400" y="3690938"/>
            <a:ext cx="4267200" cy="3167062"/>
          </a:xfrm>
          <a:prstGeom prst="rect">
            <a:avLst/>
          </a:prstGeom>
          <a:noFill/>
          <a:ln>
            <a:noFill/>
          </a:ln>
        </p:spPr>
      </p:pic>
      <p:sp>
        <p:nvSpPr>
          <p:cNvPr id="5" name="TextBox 4"/>
          <p:cNvSpPr txBox="1"/>
          <p:nvPr/>
        </p:nvSpPr>
        <p:spPr>
          <a:xfrm>
            <a:off x="228601" y="609600"/>
            <a:ext cx="4191000" cy="2585323"/>
          </a:xfrm>
          <a:prstGeom prst="rect">
            <a:avLst/>
          </a:prstGeom>
          <a:noFill/>
        </p:spPr>
        <p:txBody>
          <a:bodyPr wrap="square" rtlCol="0">
            <a:spAutoFit/>
          </a:bodyPr>
          <a:lstStyle/>
          <a:p>
            <a:pPr lvl="0"/>
            <a:r>
              <a:rPr lang="en-AU" dirty="0" smtClean="0"/>
              <a:t>ISA receptors line blood vessels of Atlantic salmon, on endothelial cells &amp; erythrocytes (</a:t>
            </a:r>
            <a:r>
              <a:rPr lang="en-US" dirty="0" err="1" smtClean="0"/>
              <a:t>Aamelfot</a:t>
            </a:r>
            <a:r>
              <a:rPr lang="en-US" dirty="0" smtClean="0"/>
              <a:t> et al, 2012), resulting in disrupted blood flow and </a:t>
            </a:r>
            <a:r>
              <a:rPr lang="en-US" dirty="0" err="1" smtClean="0"/>
              <a:t>anaemia</a:t>
            </a:r>
            <a:r>
              <a:rPr lang="en-US" dirty="0" smtClean="0"/>
              <a:t>. We have previously looked at resulting lesions in kidney &amp; liver, apparently due to </a:t>
            </a:r>
            <a:r>
              <a:rPr lang="en-US" dirty="0" err="1" smtClean="0"/>
              <a:t>microvascular</a:t>
            </a:r>
            <a:r>
              <a:rPr lang="en-US" dirty="0" smtClean="0"/>
              <a:t> damage (Parts 4 and 9C). </a:t>
            </a:r>
          </a:p>
          <a:p>
            <a:endParaRPr lang="en-US" dirty="0"/>
          </a:p>
        </p:txBody>
      </p:sp>
      <p:pic>
        <p:nvPicPr>
          <p:cNvPr id="6" name="Picture 5" descr="KID-85-x4-JF-L-O-r-2.jpg"/>
          <p:cNvPicPr>
            <a:picLocks noGrp="1" noChangeAspect="1"/>
          </p:cNvPicPr>
          <p:nvPr isPhoto="1"/>
        </p:nvPicPr>
        <p:blipFill>
          <a:blip r:embed="rId4" cstate="screen">
            <a:lum bright="3000" contrast="10000"/>
          </a:blip>
          <a:stretch>
            <a:fillRect/>
          </a:stretch>
        </p:blipFill>
        <p:spPr>
          <a:xfrm>
            <a:off x="228600" y="3690937"/>
            <a:ext cx="4267200" cy="3167063"/>
          </a:xfrm>
          <a:prstGeom prst="rect">
            <a:avLst/>
          </a:prstGeom>
          <a:noFill/>
          <a:ln>
            <a:noFill/>
          </a:ln>
        </p:spPr>
      </p:pic>
      <p:pic>
        <p:nvPicPr>
          <p:cNvPr id="11" name="Picture 10" descr="KID-84-x4-ISAgillB-O-R.jpg"/>
          <p:cNvPicPr>
            <a:picLocks noGrp="1" noChangeAspect="1"/>
          </p:cNvPicPr>
          <p:nvPr isPhoto="1"/>
        </p:nvPicPr>
        <p:blipFill>
          <a:blip r:embed="rId5" cstate="screen">
            <a:lum contrast="20000"/>
          </a:blip>
          <a:stretch>
            <a:fillRect/>
          </a:stretch>
        </p:blipFill>
        <p:spPr>
          <a:xfrm>
            <a:off x="304800" y="523874"/>
            <a:ext cx="8534400" cy="6334126"/>
          </a:xfrm>
          <a:prstGeom prst="rect">
            <a:avLst/>
          </a:prstGeom>
          <a:noFill/>
          <a:ln>
            <a:noFill/>
          </a:ln>
        </p:spPr>
      </p:pic>
      <p:sp>
        <p:nvSpPr>
          <p:cNvPr id="12" name="TextBox 11"/>
          <p:cNvSpPr txBox="1"/>
          <p:nvPr/>
        </p:nvSpPr>
        <p:spPr>
          <a:xfrm>
            <a:off x="457200" y="685800"/>
            <a:ext cx="8229600" cy="923330"/>
          </a:xfrm>
          <a:prstGeom prst="rect">
            <a:avLst/>
          </a:prstGeom>
          <a:solidFill>
            <a:srgbClr val="FFFFFF">
              <a:alpha val="50196"/>
            </a:srgbClr>
          </a:solidFill>
        </p:spPr>
        <p:txBody>
          <a:bodyPr wrap="square" rtlCol="0">
            <a:spAutoFit/>
          </a:bodyPr>
          <a:lstStyle/>
          <a:p>
            <a:r>
              <a:rPr lang="en-AU" dirty="0">
                <a:solidFill>
                  <a:prstClr val="black"/>
                </a:solidFill>
              </a:rPr>
              <a:t>Canadian salmon gill with </a:t>
            </a:r>
            <a:r>
              <a:rPr lang="en-AU" dirty="0" smtClean="0">
                <a:solidFill>
                  <a:prstClr val="black"/>
                </a:solidFill>
              </a:rPr>
              <a:t>ISA induced </a:t>
            </a:r>
            <a:r>
              <a:rPr lang="en-AU" dirty="0" smtClean="0">
                <a:solidFill>
                  <a:prstClr val="black"/>
                </a:solidFill>
                <a:effectLst>
                  <a:outerShdw blurRad="38100" dist="38100" dir="2700000" algn="tl">
                    <a:srgbClr val="000000">
                      <a:alpha val="43137"/>
                    </a:srgbClr>
                  </a:outerShdw>
                </a:effectLst>
              </a:rPr>
              <a:t>central</a:t>
            </a:r>
            <a:r>
              <a:rPr lang="en-AU" dirty="0" smtClean="0">
                <a:solidFill>
                  <a:prstClr val="black"/>
                </a:solidFill>
              </a:rPr>
              <a:t> vascular congestion (in contrast to the lamellar congestion seen with many water borne insults). The uniformity suggests this may be due to  the disturbances of vascular flow, rather than local </a:t>
            </a:r>
            <a:r>
              <a:rPr lang="en-AU" dirty="0" err="1" smtClean="0">
                <a:solidFill>
                  <a:prstClr val="black"/>
                </a:solidFill>
              </a:rPr>
              <a:t>vacuolar</a:t>
            </a:r>
            <a:r>
              <a:rPr lang="en-AU" dirty="0" smtClean="0">
                <a:solidFill>
                  <a:prstClr val="black"/>
                </a:solidFill>
              </a:rPr>
              <a:t> damage. </a:t>
            </a:r>
            <a:r>
              <a:rPr lang="en-AU" sz="1600" dirty="0" smtClean="0">
                <a:solidFill>
                  <a:srgbClr val="FF0000"/>
                </a:solidFill>
              </a:rPr>
              <a:t>  </a:t>
            </a:r>
            <a:endParaRPr lang="en-AU"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9144000" cy="830997"/>
          </a:xfrm>
          <a:prstGeom prst="rect">
            <a:avLst/>
          </a:prstGeom>
          <a:solidFill>
            <a:schemeClr val="bg1"/>
          </a:solidFill>
        </p:spPr>
        <p:txBody>
          <a:bodyPr wrap="square" rtlCol="0">
            <a:spAutoFit/>
          </a:bodyPr>
          <a:lstStyle/>
          <a:p>
            <a:pPr lvl="0">
              <a:spcAft>
                <a:spcPts val="600"/>
              </a:spcAft>
            </a:pPr>
            <a:r>
              <a:rPr lang="en-AU" sz="2800" b="1" dirty="0" smtClean="0">
                <a:solidFill>
                  <a:srgbClr val="1AB39F"/>
                </a:solidFill>
                <a:effectLst>
                  <a:outerShdw blurRad="38100" dist="38100" dir="2700000" algn="tl">
                    <a:srgbClr val="000000">
                      <a:alpha val="43137"/>
                    </a:srgbClr>
                  </a:outerShdw>
                </a:effectLst>
              </a:rPr>
              <a:t>Infection &amp; peripheral vessels 3. </a:t>
            </a:r>
            <a:r>
              <a:rPr lang="en-US" sz="2000" dirty="0" smtClean="0"/>
              <a:t>Disseminated intravascular coagulation (DIC).</a:t>
            </a:r>
          </a:p>
        </p:txBody>
      </p:sp>
      <p:sp>
        <p:nvSpPr>
          <p:cNvPr id="3" name="TextBox 2"/>
          <p:cNvSpPr txBox="1"/>
          <p:nvPr/>
        </p:nvSpPr>
        <p:spPr>
          <a:xfrm>
            <a:off x="0" y="3886200"/>
            <a:ext cx="9144000" cy="861774"/>
          </a:xfrm>
          <a:prstGeom prst="rect">
            <a:avLst/>
          </a:prstGeom>
          <a:noFill/>
        </p:spPr>
        <p:txBody>
          <a:bodyPr wrap="square" rtlCol="0">
            <a:spAutoFit/>
          </a:bodyPr>
          <a:lstStyle/>
          <a:p>
            <a:endParaRPr lang="en-US" dirty="0" smtClean="0"/>
          </a:p>
          <a:p>
            <a:endParaRPr lang="en-US" sz="1400" dirty="0" smtClean="0"/>
          </a:p>
          <a:p>
            <a:endParaRPr lang="en-US" dirty="0"/>
          </a:p>
        </p:txBody>
      </p:sp>
      <p:sp>
        <p:nvSpPr>
          <p:cNvPr id="4" name="TextBox 3"/>
          <p:cNvSpPr txBox="1"/>
          <p:nvPr/>
        </p:nvSpPr>
        <p:spPr>
          <a:xfrm>
            <a:off x="228600" y="990600"/>
            <a:ext cx="8686800" cy="4247317"/>
          </a:xfrm>
          <a:prstGeom prst="rect">
            <a:avLst/>
          </a:prstGeom>
          <a:noFill/>
        </p:spPr>
        <p:txBody>
          <a:bodyPr wrap="square" rtlCol="0">
            <a:spAutoFit/>
          </a:bodyPr>
          <a:lstStyle/>
          <a:p>
            <a:pPr lvl="0">
              <a:spcAft>
                <a:spcPts val="600"/>
              </a:spcAft>
              <a:buFont typeface="Calibri" pitchFamily="34" charset="0"/>
              <a:buChar char="●"/>
            </a:pPr>
            <a:r>
              <a:rPr lang="en-US" sz="2000" dirty="0" smtClean="0"/>
              <a:t>DIC has been perhaps best studied in the exotic “</a:t>
            </a:r>
            <a:r>
              <a:rPr lang="en-US" sz="2000" dirty="0" err="1" smtClean="0"/>
              <a:t>Hitra</a:t>
            </a:r>
            <a:r>
              <a:rPr lang="en-US" sz="2000" dirty="0" smtClean="0"/>
              <a:t>” disease (cold water disease), a </a:t>
            </a:r>
            <a:r>
              <a:rPr lang="en-US" sz="2000" dirty="0" err="1" smtClean="0"/>
              <a:t>haemorrhagic</a:t>
            </a:r>
            <a:r>
              <a:rPr lang="en-US" sz="2000" dirty="0" smtClean="0"/>
              <a:t> disease of </a:t>
            </a:r>
            <a:r>
              <a:rPr lang="en-US" sz="2000" dirty="0" err="1" smtClean="0"/>
              <a:t>salmonids</a:t>
            </a:r>
            <a:r>
              <a:rPr lang="en-US" sz="2000" dirty="0" smtClean="0"/>
              <a:t> caused by </a:t>
            </a:r>
            <a:r>
              <a:rPr lang="en-US" sz="2000" i="1" dirty="0" err="1" smtClean="0"/>
              <a:t>Vibrio</a:t>
            </a:r>
            <a:r>
              <a:rPr lang="en-US" sz="2000" i="1" dirty="0" smtClean="0"/>
              <a:t> </a:t>
            </a:r>
            <a:r>
              <a:rPr lang="en-US" sz="2000" i="1" dirty="0" err="1" smtClean="0"/>
              <a:t>salmonicida</a:t>
            </a:r>
            <a:r>
              <a:rPr lang="en-US" sz="2000" i="1" dirty="0" smtClean="0"/>
              <a:t> </a:t>
            </a:r>
            <a:r>
              <a:rPr lang="en-US" sz="2000" dirty="0" smtClean="0"/>
              <a:t>(now </a:t>
            </a:r>
            <a:r>
              <a:rPr lang="en-US" sz="2000" i="1" dirty="0" err="1" smtClean="0"/>
              <a:t>Alliivibrio</a:t>
            </a:r>
            <a:r>
              <a:rPr lang="en-US" sz="2000" i="1" dirty="0" smtClean="0"/>
              <a:t> </a:t>
            </a:r>
            <a:r>
              <a:rPr lang="en-US" sz="2000" i="1" dirty="0" err="1" smtClean="0"/>
              <a:t>salmonicida</a:t>
            </a:r>
            <a:r>
              <a:rPr lang="en-US" sz="2000" dirty="0" smtClean="0"/>
              <a:t>), but similar findings can occur in other </a:t>
            </a:r>
            <a:r>
              <a:rPr lang="en-US" sz="2000" dirty="0" err="1" smtClean="0"/>
              <a:t>septicaemias</a:t>
            </a:r>
            <a:r>
              <a:rPr lang="en-US" sz="2000" dirty="0" smtClean="0"/>
              <a:t> (</a:t>
            </a:r>
            <a:r>
              <a:rPr lang="en-US" sz="2000" dirty="0" err="1" smtClean="0"/>
              <a:t>Salte</a:t>
            </a:r>
            <a:r>
              <a:rPr lang="en-US" sz="2000" dirty="0" smtClean="0"/>
              <a:t> et al, 1987; Bruno et al, 1996; </a:t>
            </a:r>
            <a:r>
              <a:rPr lang="en-US" sz="2000" dirty="0" err="1" smtClean="0"/>
              <a:t>Urbanczyk</a:t>
            </a:r>
            <a:r>
              <a:rPr lang="en-US" sz="2000" dirty="0" smtClean="0"/>
              <a:t> et al, 2007). </a:t>
            </a:r>
            <a:r>
              <a:rPr lang="en-US" sz="2000" i="1" dirty="0" smtClean="0"/>
              <a:t> </a:t>
            </a:r>
          </a:p>
          <a:p>
            <a:pPr>
              <a:spcAft>
                <a:spcPts val="600"/>
              </a:spcAft>
              <a:buFont typeface="Calibri" pitchFamily="34" charset="0"/>
              <a:buChar char="●"/>
            </a:pPr>
            <a:r>
              <a:rPr lang="en-US" sz="2000" i="1" dirty="0" smtClean="0"/>
              <a:t>V. </a:t>
            </a:r>
            <a:r>
              <a:rPr lang="en-US" sz="2000" i="1" dirty="0" err="1" smtClean="0"/>
              <a:t>salmonicida</a:t>
            </a:r>
            <a:r>
              <a:rPr lang="en-US" sz="2000" dirty="0" smtClean="0"/>
              <a:t> infections occur almost exclusively in Atlantic salmon in seawater, but have been reported in rainbow trout. They generally occur at temperatures of ~ 7</a:t>
            </a:r>
            <a:r>
              <a:rPr lang="en-US" sz="2000" baseline="30000" dirty="0" smtClean="0"/>
              <a:t>o</a:t>
            </a:r>
            <a:r>
              <a:rPr lang="en-US" sz="2000" dirty="0" smtClean="0"/>
              <a:t>C, and have been most widespread in northern Norway, though reported in Scotland, Northern America  and the Faroe Islands. In Norway this disease is now largely controlled by vaccination. [Not seen in Australia.]</a:t>
            </a:r>
          </a:p>
          <a:p>
            <a:pPr>
              <a:spcAft>
                <a:spcPts val="600"/>
              </a:spcAft>
              <a:buFont typeface="Calibri" pitchFamily="34" charset="0"/>
              <a:buChar char="●"/>
            </a:pPr>
            <a:r>
              <a:rPr lang="en-US" sz="2000" dirty="0" smtClean="0"/>
              <a:t>Affected fish exhibit </a:t>
            </a:r>
            <a:r>
              <a:rPr lang="en-US" sz="2000" dirty="0" err="1" smtClean="0"/>
              <a:t>haemorrhages</a:t>
            </a:r>
            <a:r>
              <a:rPr lang="en-US" sz="2000" dirty="0" smtClean="0"/>
              <a:t> and </a:t>
            </a:r>
            <a:r>
              <a:rPr lang="en-US" sz="2000" dirty="0" err="1" smtClean="0"/>
              <a:t>oedema</a:t>
            </a:r>
            <a:r>
              <a:rPr lang="en-US" sz="2000" dirty="0" smtClean="0"/>
              <a:t> in a number of organs, including </a:t>
            </a:r>
            <a:r>
              <a:rPr lang="en-US" sz="2000" dirty="0" err="1" smtClean="0"/>
              <a:t>petechiation</a:t>
            </a:r>
            <a:r>
              <a:rPr lang="en-US" sz="2000" dirty="0" smtClean="0"/>
              <a:t> over the gastrointestinal tract and visceral fat. Microscopically they show mural degeneration and necrosis, and </a:t>
            </a:r>
            <a:r>
              <a:rPr lang="en-US" sz="2000" dirty="0" err="1" smtClean="0"/>
              <a:t>eosinophilic</a:t>
            </a:r>
            <a:r>
              <a:rPr lang="en-US" sz="2000" dirty="0" smtClean="0"/>
              <a:t> intravascular clots, </a:t>
            </a:r>
            <a:r>
              <a:rPr lang="en-US" sz="2000" dirty="0" err="1" smtClean="0"/>
              <a:t>haemorrhage</a:t>
            </a:r>
            <a:r>
              <a:rPr lang="en-US" sz="2000" dirty="0" smtClean="0"/>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B240060LRs.jpg"/>
          <p:cNvPicPr>
            <a:picLocks noGrp="1" noChangeAspect="1"/>
          </p:cNvPicPr>
          <p:nvPr isPhoto="1"/>
        </p:nvPicPr>
        <p:blipFill>
          <a:blip r:embed="rId2" cstate="screen">
            <a:lum contrast="20000"/>
          </a:blip>
          <a:stretch>
            <a:fillRect/>
          </a:stretch>
        </p:blipFill>
        <p:spPr>
          <a:xfrm>
            <a:off x="0" y="2852936"/>
            <a:ext cx="4572000" cy="3429000"/>
          </a:xfrm>
          <a:prstGeom prst="rect">
            <a:avLst/>
          </a:prstGeom>
          <a:noFill/>
          <a:ln>
            <a:solidFill>
              <a:schemeClr val="tx1">
                <a:lumMod val="85000"/>
                <a:lumOff val="15000"/>
              </a:schemeClr>
            </a:solidFill>
          </a:ln>
        </p:spPr>
      </p:pic>
      <p:pic>
        <p:nvPicPr>
          <p:cNvPr id="3" name="Picture 2" descr="Hrt v thin 021368-3 PB240063LRs.jpg"/>
          <p:cNvPicPr>
            <a:picLocks noGrp="1" noChangeAspect="1"/>
          </p:cNvPicPr>
          <p:nvPr isPhoto="1"/>
        </p:nvPicPr>
        <p:blipFill>
          <a:blip r:embed="rId3" cstate="screen">
            <a:lum contrast="10000"/>
          </a:blip>
          <a:stretch>
            <a:fillRect/>
          </a:stretch>
        </p:blipFill>
        <p:spPr>
          <a:xfrm>
            <a:off x="4572000" y="2852936"/>
            <a:ext cx="4572000" cy="3429000"/>
          </a:xfrm>
          <a:prstGeom prst="rect">
            <a:avLst/>
          </a:prstGeom>
          <a:noFill/>
          <a:ln>
            <a:solidFill>
              <a:schemeClr val="tx1">
                <a:lumMod val="85000"/>
                <a:lumOff val="15000"/>
              </a:schemeClr>
            </a:solidFill>
          </a:ln>
        </p:spPr>
      </p:pic>
      <p:sp>
        <p:nvSpPr>
          <p:cNvPr id="4" name="TextBox 3"/>
          <p:cNvSpPr txBox="1"/>
          <p:nvPr/>
        </p:nvSpPr>
        <p:spPr>
          <a:xfrm>
            <a:off x="0" y="0"/>
            <a:ext cx="9144000" cy="2862322"/>
          </a:xfrm>
          <a:prstGeom prst="rect">
            <a:avLst/>
          </a:prstGeom>
          <a:solidFill>
            <a:srgbClr val="FFFFFF">
              <a:alpha val="50196"/>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AU" kern="0" dirty="0" smtClean="0">
                <a:effectLst>
                  <a:outerShdw blurRad="38100" dist="38100" dir="2700000" algn="tl">
                    <a:srgbClr val="000000">
                      <a:alpha val="43137"/>
                    </a:srgbClr>
                  </a:outerShdw>
                </a:effectLst>
              </a:rPr>
              <a:t>Abnormalities</a:t>
            </a:r>
            <a:r>
              <a:rPr lang="en-AU" sz="2000" kern="0" dirty="0" smtClean="0">
                <a:effectLst>
                  <a:outerShdw blurRad="38100" dist="38100" dir="2700000" algn="tl">
                    <a:srgbClr val="000000">
                      <a:alpha val="43137"/>
                    </a:srgbClr>
                  </a:outerShdw>
                </a:effectLst>
              </a:rPr>
              <a:t> &amp; plasticity of myocardium</a:t>
            </a:r>
            <a:r>
              <a:rPr kumimoji="0" lang="en-AU" sz="2000" i="0" u="none" strike="noStrike" kern="0" cap="none" spc="0" normalizeH="0" baseline="0" noProof="0" dirty="0" smtClean="0">
                <a:ln>
                  <a:noFill/>
                </a:ln>
                <a:effectLst>
                  <a:outerShdw blurRad="38100" dist="38100" dir="2700000" algn="tl">
                    <a:srgbClr val="000000">
                      <a:alpha val="43137"/>
                    </a:srgbClr>
                  </a:outerShdw>
                </a:effectLst>
                <a:uLnTx/>
                <a:uFillTx/>
              </a:rPr>
              <a:t> </a:t>
            </a:r>
            <a:r>
              <a:rPr kumimoji="0" lang="en-AU" sz="2000" i="0" u="none" strike="noStrike" kern="0" cap="none" spc="0" normalizeH="0" baseline="0" noProof="0" dirty="0" smtClean="0">
                <a:ln>
                  <a:noFill/>
                </a:ln>
                <a:effectLst/>
                <a:uLnTx/>
                <a:uFillTx/>
              </a:rPr>
              <a:t>continued: Two salmonid hearts, sectioned across a similar plane of the heart, showing increased</a:t>
            </a:r>
            <a:r>
              <a:rPr kumimoji="0" lang="en-AU" sz="2000" i="0" u="none" strike="noStrike" kern="0" cap="none" spc="0" normalizeH="0" noProof="0" dirty="0" smtClean="0">
                <a:ln>
                  <a:noFill/>
                </a:ln>
                <a:effectLst/>
                <a:uLnTx/>
                <a:uFillTx/>
              </a:rPr>
              <a:t> (left) and decreased (right) thickness of both </a:t>
            </a:r>
            <a:r>
              <a:rPr lang="en-AU" sz="2000" kern="0" dirty="0" smtClean="0"/>
              <a:t>compact and spongy myocardium. </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lang="en-AU" sz="2000" kern="0" dirty="0" smtClean="0"/>
              <a:t>Left – ~ 3 kg triploid salmon, 1 summer at sea, presenting with skin lesions &amp; gill thrombi. Thickening suggests considerable cardiac effort. One contributing factor (given the history) is amoebic gill disease which results in vasoconstriction, leading to higher blood pressures. </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lang="en-AU" sz="2000" kern="0" dirty="0" smtClean="0"/>
              <a:t>Right -  Poorly developed heart in a rainbow trout, grown for a similar duration at a slightly more brackish site with no history of amoebic disease. Also with skin lesions.  </a:t>
            </a:r>
            <a:r>
              <a:rPr kumimoji="0" lang="en-AU" sz="2000" i="0" u="none" strike="noStrike" kern="0" cap="none" spc="0" normalizeH="0" noProof="0" dirty="0" smtClean="0">
                <a:ln>
                  <a:noFill/>
                </a:ln>
                <a:effectLst/>
                <a:uLnTx/>
                <a:uFillTx/>
              </a:rPr>
              <a:t>  </a:t>
            </a:r>
            <a:r>
              <a:rPr kumimoji="0" lang="en-AU" sz="2000" i="0" u="none" strike="noStrike" kern="0" cap="none" spc="0" normalizeH="0" baseline="0" noProof="0" dirty="0" smtClean="0">
                <a:ln>
                  <a:noFill/>
                </a:ln>
                <a:effectLst/>
                <a:uLnTx/>
                <a:uFillTx/>
              </a:rPr>
              <a:t>  </a:t>
            </a:r>
            <a:endParaRPr kumimoji="0" lang="en-AU" sz="2000" i="0" u="none" strike="noStrike" kern="0" cap="none" spc="0" normalizeH="0" baseline="0" noProof="0" dirty="0">
              <a:ln>
                <a:noFill/>
              </a:ln>
              <a:effectLst/>
              <a:uLnTx/>
              <a:uFillTx/>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0"/>
            <a:ext cx="8839200" cy="769441"/>
          </a:xfrm>
          <a:prstGeom prst="rect">
            <a:avLst/>
          </a:prstGeom>
          <a:solidFill>
            <a:schemeClr val="bg1"/>
          </a:solidFill>
        </p:spPr>
        <p:txBody>
          <a:bodyPr wrap="square" rtlCol="0">
            <a:spAutoFit/>
          </a:bodyPr>
          <a:lstStyle/>
          <a:p>
            <a:pPr lvl="0">
              <a:spcAft>
                <a:spcPts val="600"/>
              </a:spcAft>
            </a:pPr>
            <a:r>
              <a:rPr lang="en-AU" sz="2400" dirty="0" smtClean="0">
                <a:effectLst>
                  <a:outerShdw blurRad="38100" dist="38100" dir="2700000" algn="tl">
                    <a:srgbClr val="000000">
                      <a:alpha val="43137"/>
                    </a:srgbClr>
                  </a:outerShdw>
                </a:effectLst>
              </a:rPr>
              <a:t>Infection &amp; peripheral vessel 2. </a:t>
            </a:r>
            <a:r>
              <a:rPr lang="en-US" sz="2000" dirty="0" smtClean="0">
                <a:effectLst>
                  <a:outerShdw blurRad="38100" dist="38100" dir="2700000" algn="tl">
                    <a:srgbClr val="000000">
                      <a:alpha val="43137"/>
                    </a:srgbClr>
                  </a:outerShdw>
                </a:effectLst>
              </a:rPr>
              <a:t>DIC </a:t>
            </a:r>
            <a:r>
              <a:rPr lang="en-US" sz="2000" i="1" dirty="0" smtClean="0">
                <a:effectLst>
                  <a:outerShdw blurRad="38100" dist="38100" dir="2700000" algn="tl">
                    <a:srgbClr val="000000">
                      <a:alpha val="43137"/>
                    </a:srgbClr>
                  </a:outerShdw>
                </a:effectLst>
              </a:rPr>
              <a:t>continued</a:t>
            </a:r>
            <a:r>
              <a:rPr lang="en-US" sz="2000" dirty="0" smtClean="0">
                <a:effectLst>
                  <a:outerShdw blurRad="38100" dist="38100" dir="2700000" algn="tl">
                    <a:srgbClr val="000000">
                      <a:alpha val="43137"/>
                    </a:srgbClr>
                  </a:outerShdw>
                </a:effectLst>
              </a:rPr>
              <a:t>: </a:t>
            </a:r>
            <a:r>
              <a:rPr lang="en-AU" sz="2000" dirty="0" smtClean="0"/>
              <a:t>Below is an example of a DIC like reaction in the liver of an Atlantic salmon with acute </a:t>
            </a:r>
            <a:r>
              <a:rPr lang="en-AU" sz="2000" dirty="0" err="1" smtClean="0"/>
              <a:t>yersiniosis</a:t>
            </a:r>
            <a:r>
              <a:rPr lang="en-AU" sz="2000" dirty="0" smtClean="0"/>
              <a:t>. </a:t>
            </a:r>
          </a:p>
        </p:txBody>
      </p:sp>
      <p:pic>
        <p:nvPicPr>
          <p:cNvPr id="8" name="Picture 7" descr="L-071556-1 x20b-DIC-YrLRs3.jpg"/>
          <p:cNvPicPr>
            <a:picLocks noGrp="1" noChangeAspect="1"/>
          </p:cNvPicPr>
          <p:nvPr isPhoto="1"/>
        </p:nvPicPr>
        <p:blipFill>
          <a:blip r:embed="rId2" cstate="screen">
            <a:lum/>
          </a:blip>
          <a:srcRect/>
          <a:stretch>
            <a:fillRect/>
          </a:stretch>
        </p:blipFill>
        <p:spPr>
          <a:xfrm>
            <a:off x="365760" y="840854"/>
            <a:ext cx="8412480" cy="6006493"/>
          </a:xfrm>
          <a:prstGeom prst="rect">
            <a:avLst/>
          </a:prstGeom>
          <a:noFill/>
          <a:ln>
            <a:solidFill>
              <a:schemeClr val="accent3">
                <a:lumMod val="40000"/>
                <a:lumOff val="60000"/>
              </a:schemeClr>
            </a:solidFill>
          </a:ln>
        </p:spPr>
      </p:pic>
      <p:pic>
        <p:nvPicPr>
          <p:cNvPr id="9" name="Picture 8" descr="L-071556-1 x40c-DIC-YrLRs3.jpg"/>
          <p:cNvPicPr>
            <a:picLocks noGrp="1" noChangeAspect="1"/>
          </p:cNvPicPr>
          <p:nvPr isPhoto="1"/>
        </p:nvPicPr>
        <p:blipFill>
          <a:blip r:embed="rId3" cstate="screen">
            <a:lum/>
          </a:blip>
          <a:stretch>
            <a:fillRect/>
          </a:stretch>
        </p:blipFill>
        <p:spPr>
          <a:xfrm>
            <a:off x="609600" y="921147"/>
            <a:ext cx="8001000" cy="5936853"/>
          </a:xfrm>
          <a:prstGeom prst="rect">
            <a:avLst/>
          </a:prstGeom>
          <a:noFill/>
          <a:ln>
            <a:solidFill>
              <a:schemeClr val="accent3">
                <a:lumMod val="40000"/>
                <a:lumOff val="60000"/>
              </a:schemeClr>
            </a:solidFill>
          </a:ln>
        </p:spPr>
      </p:pic>
      <p:pic>
        <p:nvPicPr>
          <p:cNvPr id="10" name="Picture 9" descr="L-071556-1 x40-DIC-YrLRs3.jpg"/>
          <p:cNvPicPr>
            <a:picLocks noGrp="1" noChangeAspect="1"/>
          </p:cNvPicPr>
          <p:nvPr isPhoto="1"/>
        </p:nvPicPr>
        <p:blipFill>
          <a:blip r:embed="rId4" cstate="screen">
            <a:lum/>
          </a:blip>
          <a:stretch>
            <a:fillRect/>
          </a:stretch>
        </p:blipFill>
        <p:spPr>
          <a:xfrm>
            <a:off x="685800" y="1035685"/>
            <a:ext cx="7846640" cy="582231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9552" y="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AU"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itle 4"/>
          <p:cNvSpPr>
            <a:spLocks noGrp="1"/>
          </p:cNvSpPr>
          <p:nvPr>
            <p:ph type="title"/>
          </p:nvPr>
        </p:nvSpPr>
        <p:spPr>
          <a:xfrm>
            <a:off x="323528" y="0"/>
            <a:ext cx="8229600" cy="504056"/>
          </a:xfrm>
        </p:spPr>
        <p:txBody>
          <a:bodyPr>
            <a:noAutofit/>
          </a:bodyPr>
          <a:lstStyle/>
          <a:p>
            <a:pPr lvl="0" algn="l"/>
            <a:r>
              <a:rPr lang="en-AU" sz="2800" dirty="0" smtClean="0"/>
              <a:t>References-heart &amp; vessels</a:t>
            </a:r>
            <a:endParaRPr lang="en-US" sz="2800" dirty="0"/>
          </a:p>
        </p:txBody>
      </p:sp>
      <p:sp>
        <p:nvSpPr>
          <p:cNvPr id="6" name="Content Placeholder 5"/>
          <p:cNvSpPr>
            <a:spLocks noGrp="1"/>
          </p:cNvSpPr>
          <p:nvPr>
            <p:ph idx="1"/>
          </p:nvPr>
        </p:nvSpPr>
        <p:spPr>
          <a:xfrm>
            <a:off x="323528" y="476672"/>
            <a:ext cx="8568952" cy="6120680"/>
          </a:xfrm>
        </p:spPr>
        <p:txBody>
          <a:bodyPr>
            <a:noAutofit/>
          </a:bodyPr>
          <a:lstStyle/>
          <a:p>
            <a:pPr>
              <a:spcAft>
                <a:spcPts val="600"/>
              </a:spcAft>
              <a:buNone/>
            </a:pPr>
            <a:r>
              <a:rPr lang="en-US" sz="1600" dirty="0" smtClean="0">
                <a:effectLst>
                  <a:outerShdw blurRad="38100" dist="38100" dir="2700000" algn="tl">
                    <a:srgbClr val="000000">
                      <a:alpha val="43137"/>
                    </a:srgbClr>
                  </a:outerShdw>
                </a:effectLst>
              </a:rPr>
              <a:t>Re heart &amp; vessel anatomy &amp; function: </a:t>
            </a:r>
          </a:p>
          <a:p>
            <a:pPr marL="274320" indent="-274320">
              <a:spcBef>
                <a:spcPts val="0"/>
              </a:spcBef>
              <a:spcAft>
                <a:spcPts val="600"/>
              </a:spcAft>
            </a:pPr>
            <a:r>
              <a:rPr lang="en-AU" sz="1600" dirty="0" smtClean="0"/>
              <a:t>Evans, D.H. and Claiborne, J.B. 2005. The Physiology of Fishes 3</a:t>
            </a:r>
            <a:r>
              <a:rPr lang="en-AU" sz="1600" baseline="30000" dirty="0" smtClean="0"/>
              <a:t>rd</a:t>
            </a:r>
            <a:r>
              <a:rPr lang="en-AU" sz="1600" dirty="0" smtClean="0"/>
              <a:t> Edition. Taylor and Francis CRC. </a:t>
            </a:r>
            <a:endParaRPr lang="en-US" sz="1600" dirty="0" smtClean="0"/>
          </a:p>
          <a:p>
            <a:pPr marL="274320" indent="-274320">
              <a:spcBef>
                <a:spcPts val="0"/>
              </a:spcBef>
              <a:spcAft>
                <a:spcPts val="600"/>
              </a:spcAft>
            </a:pPr>
            <a:r>
              <a:rPr lang="en-AU" sz="1600" dirty="0" smtClean="0"/>
              <a:t>Ferguson, H.W. 2006. Systemic Pathology of Fish – A Text and Atlas of Normal Tissues in Teleosts and their Responses in Disease, pp141-142. </a:t>
            </a:r>
            <a:r>
              <a:rPr lang="en-AU" sz="1600" dirty="0" err="1" smtClean="0"/>
              <a:t>Scotian</a:t>
            </a:r>
            <a:r>
              <a:rPr lang="en-AU" sz="1600" dirty="0" smtClean="0"/>
              <a:t> Press.</a:t>
            </a:r>
            <a:endParaRPr lang="en-US" sz="1600" dirty="0" smtClean="0"/>
          </a:p>
          <a:p>
            <a:pPr marL="274320" indent="-274320">
              <a:spcBef>
                <a:spcPts val="0"/>
              </a:spcBef>
              <a:spcAft>
                <a:spcPts val="600"/>
              </a:spcAft>
            </a:pPr>
            <a:r>
              <a:rPr lang="en-US" sz="1600" dirty="0" smtClean="0"/>
              <a:t>Brill, R. W. &amp; Bushnell, P.G. 1991. Metabolic and cardiac scope of high energy demand </a:t>
            </a:r>
            <a:r>
              <a:rPr lang="en-US" sz="1600" dirty="0" err="1" smtClean="0"/>
              <a:t>teleosts</a:t>
            </a:r>
            <a:r>
              <a:rPr lang="en-US" sz="1600" dirty="0" smtClean="0"/>
              <a:t>, the tunas. Canadian Journal of Zoology, 1991, 69 (7): 2002-2009, 10.1139/z91-279.</a:t>
            </a:r>
          </a:p>
          <a:p>
            <a:pPr marL="274320" indent="-274320">
              <a:spcBef>
                <a:spcPts val="0"/>
              </a:spcBef>
              <a:spcAft>
                <a:spcPts val="600"/>
              </a:spcAft>
            </a:pPr>
            <a:r>
              <a:rPr lang="en-US" sz="1600" dirty="0" smtClean="0"/>
              <a:t>Nowak, B., Johnston, C., Hayward, C., Aiken, H., Adams, M., Evans, D., </a:t>
            </a:r>
            <a:r>
              <a:rPr lang="en-US" sz="1600" dirty="0" err="1" smtClean="0"/>
              <a:t>Deveney</a:t>
            </a:r>
            <a:r>
              <a:rPr lang="en-US" sz="1600" dirty="0" smtClean="0"/>
              <a:t>, M., Carson, C., Jones, B., Evans, R., </a:t>
            </a:r>
            <a:r>
              <a:rPr lang="en-US" sz="1600" dirty="0" err="1" smtClean="0"/>
              <a:t>Dyková</a:t>
            </a:r>
            <a:r>
              <a:rPr lang="en-US" sz="1600" dirty="0" smtClean="0"/>
              <a:t>, I., Porter, M., </a:t>
            </a:r>
            <a:r>
              <a:rPr lang="en-US" sz="1600" dirty="0" err="1" smtClean="0"/>
              <a:t>Naeem</a:t>
            </a:r>
            <a:r>
              <a:rPr lang="en-US" sz="1600" dirty="0" smtClean="0"/>
              <a:t>, S., </a:t>
            </a:r>
            <a:r>
              <a:rPr lang="en-US" sz="1600" dirty="0" err="1" smtClean="0"/>
              <a:t>Kruesmann</a:t>
            </a:r>
            <a:r>
              <a:rPr lang="en-US" sz="1600" dirty="0" smtClean="0"/>
              <a:t>, M., </a:t>
            </a:r>
            <a:r>
              <a:rPr lang="en-US" sz="1600" dirty="0" err="1" smtClean="0"/>
              <a:t>Bayly</a:t>
            </a:r>
            <a:r>
              <a:rPr lang="en-US" sz="1600" dirty="0" smtClean="0"/>
              <a:t>, T. &amp; Pitney, C. 2006. Southern </a:t>
            </a:r>
            <a:r>
              <a:rPr lang="en-US" sz="1600" dirty="0" err="1" smtClean="0"/>
              <a:t>Bluefin</a:t>
            </a:r>
            <a:r>
              <a:rPr lang="en-US" sz="1600" dirty="0" smtClean="0"/>
              <a:t> Tuna Health. (</a:t>
            </a:r>
            <a:r>
              <a:rPr lang="en-US" sz="1600" dirty="0" err="1" smtClean="0"/>
              <a:t>AquafinCRC</a:t>
            </a:r>
            <a:r>
              <a:rPr lang="en-US" sz="1600" dirty="0" smtClean="0"/>
              <a:t>, on disc) B Nowak (Ed).  University of Tasmania. ISBN 978-1-86295-374-1 </a:t>
            </a:r>
          </a:p>
          <a:p>
            <a:pPr marL="274320" indent="-274320">
              <a:spcBef>
                <a:spcPts val="0"/>
              </a:spcBef>
              <a:spcAft>
                <a:spcPts val="600"/>
              </a:spcAft>
            </a:pPr>
            <a:r>
              <a:rPr lang="en-US" sz="1600" dirty="0" err="1" smtClean="0"/>
              <a:t>Poppe</a:t>
            </a:r>
            <a:r>
              <a:rPr lang="en-US" sz="1600" dirty="0" smtClean="0"/>
              <a:t>, T.T. and </a:t>
            </a:r>
            <a:r>
              <a:rPr lang="en-US" sz="1600" dirty="0" err="1" smtClean="0"/>
              <a:t>Taksdal</a:t>
            </a:r>
            <a:r>
              <a:rPr lang="en-US" sz="1600" dirty="0" smtClean="0"/>
              <a:t>, T. 2000. Ventricular </a:t>
            </a:r>
            <a:r>
              <a:rPr lang="en-US" sz="1600" dirty="0" err="1" smtClean="0"/>
              <a:t>hypoplasia</a:t>
            </a:r>
            <a:r>
              <a:rPr lang="en-US" sz="1600" dirty="0" smtClean="0"/>
              <a:t> in farmed Atlantic salmon </a:t>
            </a:r>
            <a:r>
              <a:rPr lang="en-US" sz="1600" i="1" dirty="0" err="1" smtClean="0"/>
              <a:t>Salmo</a:t>
            </a:r>
            <a:r>
              <a:rPr lang="en-US" sz="1600" i="1" dirty="0" smtClean="0"/>
              <a:t> </a:t>
            </a:r>
            <a:r>
              <a:rPr lang="en-US" sz="1600" i="1" dirty="0" err="1" smtClean="0"/>
              <a:t>salar</a:t>
            </a:r>
            <a:r>
              <a:rPr lang="en-US" sz="1600" i="1" dirty="0" smtClean="0"/>
              <a:t>.</a:t>
            </a:r>
            <a:r>
              <a:rPr lang="en-US" sz="1600" dirty="0" smtClean="0"/>
              <a:t> Diseases Of Aquatic Organisms, 42: 35–40.</a:t>
            </a:r>
          </a:p>
          <a:p>
            <a:pPr marL="274320" indent="-274320">
              <a:spcBef>
                <a:spcPts val="0"/>
              </a:spcBef>
              <a:spcAft>
                <a:spcPts val="600"/>
              </a:spcAft>
            </a:pPr>
            <a:r>
              <a:rPr lang="en-US" sz="1600" dirty="0" smtClean="0"/>
              <a:t>Bell J.G., </a:t>
            </a:r>
            <a:r>
              <a:rPr lang="en-US" sz="1600" dirty="0" err="1" smtClean="0"/>
              <a:t>McVicar</a:t>
            </a:r>
            <a:r>
              <a:rPr lang="en-US" sz="1600" dirty="0" smtClean="0"/>
              <a:t> A.H., Park M.T. &amp; </a:t>
            </a:r>
            <a:r>
              <a:rPr lang="en-US" sz="1600" dirty="0" err="1" smtClean="0"/>
              <a:t>Sargent</a:t>
            </a:r>
            <a:r>
              <a:rPr lang="en-US" sz="1600" dirty="0" smtClean="0"/>
              <a:t> J.R. 1991 High dietary </a:t>
            </a:r>
            <a:r>
              <a:rPr lang="en-US" sz="1600" dirty="0" err="1" smtClean="0"/>
              <a:t>linoleic</a:t>
            </a:r>
            <a:r>
              <a:rPr lang="en-US" sz="1600" dirty="0" smtClean="0"/>
              <a:t> acid affects the fatty acid compositions of individual phospholipids from tissues of Atlantic salmon, </a:t>
            </a:r>
            <a:r>
              <a:rPr lang="en-US" sz="1600" dirty="0" err="1" smtClean="0"/>
              <a:t>Salmo</a:t>
            </a:r>
            <a:r>
              <a:rPr lang="en-US" sz="1600" dirty="0" smtClean="0"/>
              <a:t> </a:t>
            </a:r>
            <a:r>
              <a:rPr lang="en-US" sz="1600" dirty="0" err="1" smtClean="0"/>
              <a:t>salar</a:t>
            </a:r>
            <a:r>
              <a:rPr lang="en-US" sz="1600" dirty="0" smtClean="0"/>
              <a:t>: association with stress susceptibility and cardiac lesion. Journal of Nutrition 121, 1163–1172.</a:t>
            </a:r>
          </a:p>
          <a:p>
            <a:pPr marL="274320" indent="-274320">
              <a:spcBef>
                <a:spcPts val="0"/>
              </a:spcBef>
              <a:spcAft>
                <a:spcPts val="600"/>
              </a:spcAft>
            </a:pPr>
            <a:r>
              <a:rPr lang="en-US" sz="1600" dirty="0" err="1" smtClean="0"/>
              <a:t>Seierstad</a:t>
            </a:r>
            <a:r>
              <a:rPr lang="en-US" sz="1600" dirty="0" smtClean="0"/>
              <a:t>, S L, </a:t>
            </a:r>
            <a:r>
              <a:rPr lang="en-US" sz="1600" dirty="0" err="1" smtClean="0"/>
              <a:t>Poppe</a:t>
            </a:r>
            <a:r>
              <a:rPr lang="en-US" sz="1600" dirty="0" smtClean="0"/>
              <a:t>, T </a:t>
            </a:r>
            <a:r>
              <a:rPr lang="en-US" sz="1600" dirty="0" err="1" smtClean="0"/>
              <a:t>T</a:t>
            </a:r>
            <a:r>
              <a:rPr lang="en-US" sz="1600" dirty="0" smtClean="0"/>
              <a:t>, </a:t>
            </a:r>
            <a:r>
              <a:rPr lang="en-US" sz="1600" dirty="0" err="1" smtClean="0"/>
              <a:t>Koppang</a:t>
            </a:r>
            <a:r>
              <a:rPr lang="en-US" sz="1600" dirty="0" smtClean="0"/>
              <a:t>, E O, </a:t>
            </a:r>
            <a:r>
              <a:rPr lang="en-US" sz="1600" dirty="0" err="1" smtClean="0"/>
              <a:t>Svindland</a:t>
            </a:r>
            <a:r>
              <a:rPr lang="en-US" sz="1600" dirty="0" smtClean="0"/>
              <a:t>, A, </a:t>
            </a:r>
            <a:r>
              <a:rPr lang="en-US" sz="1600" dirty="0" err="1" smtClean="0"/>
              <a:t>Rosenlund</a:t>
            </a:r>
            <a:r>
              <a:rPr lang="en-US" sz="1600" dirty="0" smtClean="0"/>
              <a:t>, G,  </a:t>
            </a:r>
            <a:r>
              <a:rPr lang="en-US" sz="1600" dirty="0" err="1" smtClean="0"/>
              <a:t>Frøyland</a:t>
            </a:r>
            <a:r>
              <a:rPr lang="en-US" sz="1600" dirty="0" smtClean="0"/>
              <a:t>, L and S Larsen. 2005. Influence of dietary lipid composition on cardiac pathology in farmed Atlantic salmon, </a:t>
            </a:r>
            <a:r>
              <a:rPr lang="en-US" sz="1600" i="1" dirty="0" err="1" smtClean="0"/>
              <a:t>Salmo</a:t>
            </a:r>
            <a:r>
              <a:rPr lang="en-US" sz="1600" i="1" dirty="0" smtClean="0"/>
              <a:t> </a:t>
            </a:r>
            <a:r>
              <a:rPr lang="en-US" sz="1600" i="1" dirty="0" err="1" smtClean="0"/>
              <a:t>salar</a:t>
            </a:r>
            <a:r>
              <a:rPr lang="en-US" sz="1600" dirty="0" smtClean="0"/>
              <a:t> L. Journal of Fish Diseases 28, 677–690.</a:t>
            </a:r>
          </a:p>
          <a:p>
            <a:pPr marL="274320" indent="-274320">
              <a:spcBef>
                <a:spcPts val="0"/>
              </a:spcBef>
              <a:spcAft>
                <a:spcPts val="600"/>
              </a:spcAft>
            </a:pPr>
            <a:r>
              <a:rPr lang="en-US" sz="1600" dirty="0" smtClean="0"/>
              <a:t>Farrell A.P. (2002) Coronary arteriosclerosis in salmon: growing old or growing fast? Comparative Biochemistry and Physiology 132A, 723–735.</a:t>
            </a:r>
          </a:p>
          <a:p>
            <a:pPr marL="274320" indent="-274320">
              <a:spcBef>
                <a:spcPts val="0"/>
              </a:spcBef>
              <a:spcAft>
                <a:spcPts val="600"/>
              </a:spcAft>
            </a:pPr>
            <a:r>
              <a:rPr lang="en-US" sz="1600" dirty="0" err="1" smtClean="0"/>
              <a:t>Poppe</a:t>
            </a:r>
            <a:r>
              <a:rPr lang="en-US" sz="1600" dirty="0" smtClean="0"/>
              <a:t>, TT, </a:t>
            </a:r>
            <a:r>
              <a:rPr lang="en-US" sz="1600" dirty="0" err="1" smtClean="0"/>
              <a:t>Taksdal</a:t>
            </a:r>
            <a:r>
              <a:rPr lang="en-US" sz="1600" dirty="0" smtClean="0"/>
              <a:t>, T and </a:t>
            </a:r>
            <a:r>
              <a:rPr lang="en-US" sz="1600" dirty="0" err="1" smtClean="0"/>
              <a:t>Bergtun</a:t>
            </a:r>
            <a:r>
              <a:rPr lang="en-US" sz="1600" dirty="0" smtClean="0"/>
              <a:t>, PH. 2007. Suspected myocardial necrosis in farmed Atlantic salmon, </a:t>
            </a:r>
            <a:r>
              <a:rPr lang="en-US" sz="1600" i="1" dirty="0" err="1" smtClean="0"/>
              <a:t>Salmo</a:t>
            </a:r>
            <a:r>
              <a:rPr lang="en-US" sz="1600" i="1" dirty="0" smtClean="0"/>
              <a:t> </a:t>
            </a:r>
            <a:r>
              <a:rPr lang="en-US" sz="1600" i="1" dirty="0" err="1" smtClean="0"/>
              <a:t>salar</a:t>
            </a:r>
            <a:r>
              <a:rPr lang="en-US" sz="1600" i="1" dirty="0" smtClean="0"/>
              <a:t> </a:t>
            </a:r>
            <a:r>
              <a:rPr lang="en-US" sz="1600" dirty="0" smtClean="0"/>
              <a:t>L.: a field case. Journal of Fish Diseases 30, 615–620.</a:t>
            </a:r>
          </a:p>
          <a:p>
            <a:endParaRPr lang="en-US" sz="1600" dirty="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9552" y="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AU"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itle 4"/>
          <p:cNvSpPr>
            <a:spLocks noGrp="1"/>
          </p:cNvSpPr>
          <p:nvPr>
            <p:ph type="title"/>
          </p:nvPr>
        </p:nvSpPr>
        <p:spPr>
          <a:xfrm>
            <a:off x="323528" y="0"/>
            <a:ext cx="8229600" cy="504056"/>
          </a:xfrm>
        </p:spPr>
        <p:txBody>
          <a:bodyPr>
            <a:noAutofit/>
          </a:bodyPr>
          <a:lstStyle/>
          <a:p>
            <a:pPr lvl="0" algn="l"/>
            <a:r>
              <a:rPr lang="en-AU" sz="2800" dirty="0" smtClean="0"/>
              <a:t>References-heart &amp; vessels</a:t>
            </a:r>
            <a:endParaRPr lang="en-US" sz="2800" dirty="0"/>
          </a:p>
        </p:txBody>
      </p:sp>
      <p:sp>
        <p:nvSpPr>
          <p:cNvPr id="6" name="Content Placeholder 5"/>
          <p:cNvSpPr>
            <a:spLocks noGrp="1"/>
          </p:cNvSpPr>
          <p:nvPr>
            <p:ph idx="1"/>
          </p:nvPr>
        </p:nvSpPr>
        <p:spPr>
          <a:xfrm>
            <a:off x="323528" y="476672"/>
            <a:ext cx="8568952" cy="6120680"/>
          </a:xfrm>
        </p:spPr>
        <p:txBody>
          <a:bodyPr>
            <a:noAutofit/>
          </a:bodyPr>
          <a:lstStyle/>
          <a:p>
            <a:pPr>
              <a:spcAft>
                <a:spcPts val="600"/>
              </a:spcAft>
              <a:buNone/>
            </a:pPr>
            <a:r>
              <a:rPr lang="en-US" sz="1600" dirty="0" smtClean="0">
                <a:effectLst>
                  <a:outerShdw blurRad="38100" dist="38100" dir="2700000" algn="tl">
                    <a:srgbClr val="000000">
                      <a:alpha val="43137"/>
                    </a:srgbClr>
                  </a:outerShdw>
                </a:effectLst>
              </a:rPr>
              <a:t>Re viruses affecting heart</a:t>
            </a:r>
          </a:p>
          <a:p>
            <a:pPr>
              <a:spcAft>
                <a:spcPts val="600"/>
              </a:spcAft>
            </a:pPr>
            <a:r>
              <a:rPr lang="en-US" sz="1600" dirty="0" err="1" smtClean="0"/>
              <a:t>McLoughlin</a:t>
            </a:r>
            <a:r>
              <a:rPr lang="en-US" sz="1600" dirty="0" smtClean="0"/>
              <a:t> M F, Graham D A. 2007. Alphavirus infections in salmonids-a review. J Fish Dis. 30(9):511-31.</a:t>
            </a:r>
          </a:p>
          <a:p>
            <a:pPr>
              <a:spcAft>
                <a:spcPts val="600"/>
              </a:spcAft>
            </a:pPr>
            <a:r>
              <a:rPr lang="en-US" sz="1600" dirty="0" smtClean="0"/>
              <a:t>Palacios G, </a:t>
            </a:r>
            <a:r>
              <a:rPr lang="en-US" sz="1600" dirty="0" err="1" smtClean="0"/>
              <a:t>Lovoll</a:t>
            </a:r>
            <a:r>
              <a:rPr lang="en-US" sz="1600" dirty="0" smtClean="0"/>
              <a:t> M, </a:t>
            </a:r>
            <a:r>
              <a:rPr lang="en-US" sz="1600" dirty="0" err="1" smtClean="0"/>
              <a:t>Tengs</a:t>
            </a:r>
            <a:r>
              <a:rPr lang="en-US" sz="1600" dirty="0" smtClean="0"/>
              <a:t> T, </a:t>
            </a:r>
            <a:r>
              <a:rPr lang="en-US" sz="1600" dirty="0" err="1" smtClean="0"/>
              <a:t>Hornig</a:t>
            </a:r>
            <a:r>
              <a:rPr lang="en-US" sz="1600" dirty="0" smtClean="0"/>
              <a:t> M, Hutchison S, et al. (2010) Heart and Skeletal Muscle Inflammation of Farmed Salmon Is Associated with Infection with a Novel </a:t>
            </a:r>
            <a:r>
              <a:rPr lang="en-US" sz="1600" dirty="0" err="1" smtClean="0"/>
              <a:t>Reovirus</a:t>
            </a:r>
            <a:r>
              <a:rPr lang="en-US" sz="1600" dirty="0" smtClean="0"/>
              <a:t>. </a:t>
            </a:r>
            <a:r>
              <a:rPr lang="en-US" sz="1600" dirty="0" err="1" smtClean="0"/>
              <a:t>PLoS</a:t>
            </a:r>
            <a:r>
              <a:rPr lang="en-US" sz="1600" dirty="0" smtClean="0"/>
              <a:t> ONE 5(7): e11487. doi:10.1371/journal.pone.0011487</a:t>
            </a:r>
          </a:p>
          <a:p>
            <a:pPr>
              <a:spcAft>
                <a:spcPts val="600"/>
              </a:spcAft>
            </a:pPr>
            <a:r>
              <a:rPr lang="en-US" sz="1600" dirty="0" err="1" smtClean="0"/>
              <a:t>Haugland</a:t>
            </a:r>
            <a:r>
              <a:rPr lang="en-US" sz="1600" dirty="0" smtClean="0"/>
              <a:t> O., </a:t>
            </a:r>
            <a:r>
              <a:rPr lang="en-US" sz="1600" dirty="0" err="1" smtClean="0"/>
              <a:t>Mikalsen</a:t>
            </a:r>
            <a:r>
              <a:rPr lang="en-US" sz="1600" dirty="0" smtClean="0"/>
              <a:t> A.B., </a:t>
            </a:r>
            <a:r>
              <a:rPr lang="en-US" sz="1600" dirty="0" err="1" smtClean="0"/>
              <a:t>Nilsen</a:t>
            </a:r>
            <a:r>
              <a:rPr lang="en-US" sz="1600" dirty="0" smtClean="0"/>
              <a:t> P., </a:t>
            </a:r>
            <a:r>
              <a:rPr lang="en-US" sz="1600" dirty="0" err="1" smtClean="0"/>
              <a:t>Lindmo</a:t>
            </a:r>
            <a:r>
              <a:rPr lang="en-US" sz="1600" dirty="0" smtClean="0"/>
              <a:t> K., Thu B.J., </a:t>
            </a:r>
            <a:r>
              <a:rPr lang="en-US" sz="1600" dirty="0" err="1" smtClean="0"/>
              <a:t>Eliassen</a:t>
            </a:r>
            <a:r>
              <a:rPr lang="en-US" sz="1600" dirty="0" smtClean="0"/>
              <a:t> T.M., </a:t>
            </a:r>
            <a:r>
              <a:rPr lang="en-US" sz="1600" dirty="0" err="1" smtClean="0"/>
              <a:t>Roos</a:t>
            </a:r>
            <a:r>
              <a:rPr lang="en-US" sz="1600" dirty="0" smtClean="0"/>
              <a:t> N., Rode M. &amp; </a:t>
            </a:r>
            <a:r>
              <a:rPr lang="en-US" sz="1600" dirty="0" err="1" smtClean="0"/>
              <a:t>Evensen</a:t>
            </a:r>
            <a:r>
              <a:rPr lang="en-US" sz="1600" dirty="0" smtClean="0"/>
              <a:t> O. (2011) </a:t>
            </a:r>
            <a:r>
              <a:rPr lang="en-US" sz="1600" dirty="0" err="1" smtClean="0"/>
              <a:t>Cardiomyopathy</a:t>
            </a:r>
            <a:r>
              <a:rPr lang="en-US" sz="1600" dirty="0" smtClean="0"/>
              <a:t> syndrome of Atlantic salmon (</a:t>
            </a:r>
            <a:r>
              <a:rPr lang="en-US" sz="1600" dirty="0" err="1" smtClean="0"/>
              <a:t>Salmo</a:t>
            </a:r>
            <a:r>
              <a:rPr lang="en-US" sz="1600" dirty="0" smtClean="0"/>
              <a:t> </a:t>
            </a:r>
            <a:r>
              <a:rPr lang="en-US" sz="1600" dirty="0" err="1" smtClean="0"/>
              <a:t>salar</a:t>
            </a:r>
            <a:r>
              <a:rPr lang="en-US" sz="1600" dirty="0" smtClean="0"/>
              <a:t> L.) is caused by a double-stranded RNA virus of the </a:t>
            </a:r>
            <a:r>
              <a:rPr lang="en-US" sz="1600" dirty="0" err="1" smtClean="0"/>
              <a:t>Totiviridae</a:t>
            </a:r>
            <a:r>
              <a:rPr lang="en-US" sz="1600" dirty="0" smtClean="0"/>
              <a:t> family. Journal of Virology 85, 5275–5286.</a:t>
            </a:r>
          </a:p>
          <a:p>
            <a:pPr>
              <a:spcAft>
                <a:spcPts val="600"/>
              </a:spcAft>
            </a:pPr>
            <a:r>
              <a:rPr lang="en-US" sz="1600" dirty="0" err="1" smtClean="0"/>
              <a:t>Biering</a:t>
            </a:r>
            <a:r>
              <a:rPr lang="en-US" sz="1600" dirty="0" smtClean="0"/>
              <a:t>, E. and </a:t>
            </a:r>
            <a:r>
              <a:rPr lang="en-US" sz="1600" dirty="0" err="1" smtClean="0"/>
              <a:t>Garseth</a:t>
            </a:r>
            <a:r>
              <a:rPr lang="en-US" sz="1600" dirty="0" smtClean="0"/>
              <a:t>, Å. H. 2012. Heart and skeletal muscle inflammation (HSMI) of farmed Atlantic salmon (</a:t>
            </a:r>
            <a:r>
              <a:rPr lang="en-US" sz="1600" i="1" dirty="0" err="1" smtClean="0"/>
              <a:t>Salmo</a:t>
            </a:r>
            <a:r>
              <a:rPr lang="en-US" sz="1600" i="1" dirty="0" smtClean="0"/>
              <a:t> </a:t>
            </a:r>
            <a:r>
              <a:rPr lang="en-US" sz="1600" i="1" dirty="0" err="1" smtClean="0"/>
              <a:t>salar</a:t>
            </a:r>
            <a:r>
              <a:rPr lang="en-US" sz="1600" i="1" dirty="0" smtClean="0"/>
              <a:t> </a:t>
            </a:r>
            <a:r>
              <a:rPr lang="en-US" sz="1600" dirty="0" smtClean="0"/>
              <a:t>L.) and the associated </a:t>
            </a:r>
            <a:r>
              <a:rPr lang="en-US" sz="1600" i="1" dirty="0" smtClean="0"/>
              <a:t>Piscine </a:t>
            </a:r>
            <a:r>
              <a:rPr lang="en-US" sz="1600" i="1" dirty="0" err="1" smtClean="0"/>
              <a:t>reovirus</a:t>
            </a:r>
            <a:r>
              <a:rPr lang="en-US" sz="1600" i="1" dirty="0" smtClean="0"/>
              <a:t> </a:t>
            </a:r>
            <a:r>
              <a:rPr lang="en-US" sz="1600" dirty="0" smtClean="0"/>
              <a:t>(PRV). ICES Identification Leaflets for Diseases and Parasites of Fish and Shellfish. Leaflet No. 58. 6 pp. </a:t>
            </a:r>
            <a:r>
              <a:rPr lang="en-US" sz="1600" dirty="0" smtClean="0">
                <a:hlinkClick r:id="rId2"/>
              </a:rPr>
              <a:t>http://info.ices.dk/products/fiche/Disease/2006/Sheet%20no.%2058.pdf</a:t>
            </a:r>
            <a:endParaRPr lang="en-US" sz="1600" dirty="0" smtClean="0"/>
          </a:p>
          <a:p>
            <a:r>
              <a:rPr lang="en-US" sz="1600" dirty="0" smtClean="0"/>
              <a:t>Rodger, H D, </a:t>
            </a:r>
            <a:r>
              <a:rPr lang="en-US" sz="1600" dirty="0" err="1" smtClean="0"/>
              <a:t>McCleary</a:t>
            </a:r>
            <a:r>
              <a:rPr lang="en-US" sz="1600" dirty="0" smtClean="0"/>
              <a:t>, SJ, and </a:t>
            </a:r>
            <a:r>
              <a:rPr lang="en-US" sz="1600" dirty="0" err="1" smtClean="0"/>
              <a:t>Ruane</a:t>
            </a:r>
            <a:r>
              <a:rPr lang="en-US" sz="1600" dirty="0" smtClean="0"/>
              <a:t>, N M. 2013. Short communication: Clinical </a:t>
            </a:r>
            <a:r>
              <a:rPr lang="en-US" sz="1600" dirty="0" err="1" smtClean="0"/>
              <a:t>cardiomyopathy</a:t>
            </a:r>
            <a:r>
              <a:rPr lang="en-US" sz="1600" dirty="0" smtClean="0"/>
              <a:t> syndrome in Atlantic salmon, </a:t>
            </a:r>
            <a:r>
              <a:rPr lang="en-US" sz="1600" i="1" dirty="0" err="1" smtClean="0"/>
              <a:t>Salmo</a:t>
            </a:r>
            <a:r>
              <a:rPr lang="en-US" sz="1600" i="1" dirty="0" smtClean="0"/>
              <a:t> </a:t>
            </a:r>
            <a:r>
              <a:rPr lang="en-US" sz="1600" i="1" dirty="0" err="1" smtClean="0"/>
              <a:t>salar</a:t>
            </a:r>
            <a:r>
              <a:rPr lang="en-US" sz="1600" i="1" dirty="0" smtClean="0"/>
              <a:t> </a:t>
            </a:r>
            <a:r>
              <a:rPr lang="en-US" sz="1600" dirty="0" smtClean="0"/>
              <a:t>L. Journal of Fish Diseases ?? </a:t>
            </a:r>
            <a:r>
              <a:rPr lang="en-US" sz="1600" smtClean="0"/>
              <a:t>doi:10.1111/jfd.12186.</a:t>
            </a:r>
            <a:endParaRPr lang="en-US" sz="1600" dirty="0" smtClean="0"/>
          </a:p>
          <a:p>
            <a:pPr>
              <a:spcAft>
                <a:spcPts val="600"/>
              </a:spcAft>
            </a:pPr>
            <a:endParaRPr lang="en-US" sz="1600" dirty="0" smtClean="0"/>
          </a:p>
          <a:p>
            <a:pPr>
              <a:spcAft>
                <a:spcPts val="600"/>
              </a:spcAft>
            </a:pPr>
            <a:endParaRPr lang="en-US" sz="1600" dirty="0" smtClean="0"/>
          </a:p>
          <a:p>
            <a:endParaRPr lang="en-US" sz="1600" dirty="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763000" cy="5955476"/>
          </a:xfrm>
          <a:prstGeom prst="rect">
            <a:avLst/>
          </a:prstGeom>
          <a:noFill/>
        </p:spPr>
        <p:txBody>
          <a:bodyPr wrap="square" rtlCol="0">
            <a:spAutoFit/>
          </a:bodyPr>
          <a:lstStyle/>
          <a:p>
            <a:pPr marL="274320" indent="-274320">
              <a:spcAft>
                <a:spcPts val="600"/>
              </a:spcAft>
            </a:pPr>
            <a:r>
              <a:rPr lang="en-US" sz="1600" dirty="0" smtClean="0">
                <a:effectLst>
                  <a:outerShdw blurRad="38100" dist="38100" dir="2700000" algn="tl">
                    <a:srgbClr val="000000">
                      <a:alpha val="43137"/>
                    </a:srgbClr>
                  </a:outerShdw>
                </a:effectLst>
              </a:rPr>
              <a:t>References continued </a:t>
            </a:r>
          </a:p>
          <a:p>
            <a:pPr marL="274320" indent="-274320">
              <a:spcAft>
                <a:spcPts val="600"/>
              </a:spcAft>
            </a:pPr>
            <a:r>
              <a:rPr lang="en-US" sz="1600" dirty="0" smtClean="0">
                <a:effectLst>
                  <a:outerShdw blurRad="38100" dist="38100" dir="2700000" algn="tl">
                    <a:srgbClr val="000000">
                      <a:alpha val="43137"/>
                    </a:srgbClr>
                  </a:outerShdw>
                </a:effectLst>
              </a:rPr>
              <a:t>Re </a:t>
            </a:r>
            <a:r>
              <a:rPr lang="en-US" sz="1600" dirty="0" err="1" smtClean="0">
                <a:effectLst>
                  <a:outerShdw blurRad="38100" dist="38100" dir="2700000" algn="tl">
                    <a:srgbClr val="000000">
                      <a:alpha val="43137"/>
                    </a:srgbClr>
                  </a:outerShdw>
                </a:effectLst>
              </a:rPr>
              <a:t>Hitra</a:t>
            </a:r>
            <a:r>
              <a:rPr lang="en-US" sz="1600" dirty="0" smtClean="0">
                <a:effectLst>
                  <a:outerShdw blurRad="38100" dist="38100" dir="2700000" algn="tl">
                    <a:srgbClr val="000000">
                      <a:alpha val="43137"/>
                    </a:srgbClr>
                  </a:outerShdw>
                </a:effectLst>
              </a:rPr>
              <a:t> disease: </a:t>
            </a:r>
          </a:p>
          <a:p>
            <a:pPr marL="274320" indent="-274320">
              <a:spcAft>
                <a:spcPts val="600"/>
              </a:spcAft>
              <a:buFont typeface="Arial" pitchFamily="34" charset="0"/>
              <a:buChar char="•"/>
            </a:pPr>
            <a:r>
              <a:rPr lang="en-US" sz="1600" dirty="0" err="1" smtClean="0"/>
              <a:t>Salte</a:t>
            </a:r>
            <a:r>
              <a:rPr lang="en-US" sz="1600" dirty="0" smtClean="0"/>
              <a:t>, R, </a:t>
            </a:r>
            <a:r>
              <a:rPr lang="en-US" sz="1600" dirty="0" err="1" smtClean="0"/>
              <a:t>Nafstad</a:t>
            </a:r>
            <a:r>
              <a:rPr lang="en-US" sz="1600" dirty="0" smtClean="0"/>
              <a:t>, P and</a:t>
            </a:r>
            <a:r>
              <a:rPr lang="en-US" sz="1600" i="1" dirty="0" smtClean="0"/>
              <a:t> </a:t>
            </a:r>
            <a:r>
              <a:rPr lang="en-US" sz="1600" dirty="0" err="1" smtClean="0"/>
              <a:t>Asgard</a:t>
            </a:r>
            <a:r>
              <a:rPr lang="en-US" sz="1600" dirty="0" smtClean="0"/>
              <a:t>, T. 1987. Disseminated Intravascular Coagulation in “</a:t>
            </a:r>
            <a:r>
              <a:rPr lang="en-US" sz="1600" dirty="0" err="1" smtClean="0"/>
              <a:t>Hitra</a:t>
            </a:r>
            <a:r>
              <a:rPr lang="en-US" sz="1600" dirty="0" smtClean="0"/>
              <a:t> Disease” (Hemorrhagic Syndrome) in Farmed Atlantic Salmon. Vet. </a:t>
            </a:r>
            <a:r>
              <a:rPr lang="en-US" sz="1600" dirty="0" err="1" smtClean="0"/>
              <a:t>Pathol</a:t>
            </a:r>
            <a:r>
              <a:rPr lang="en-US" sz="1600" dirty="0" smtClean="0"/>
              <a:t>. 24:378-385. </a:t>
            </a:r>
          </a:p>
          <a:p>
            <a:pPr marL="274320" indent="-274320">
              <a:spcAft>
                <a:spcPts val="600"/>
              </a:spcAft>
              <a:buFont typeface="Arial" pitchFamily="34" charset="0"/>
              <a:buChar char="•"/>
            </a:pPr>
            <a:r>
              <a:rPr lang="en-US" sz="1600" dirty="0" smtClean="0"/>
              <a:t>Bruno, DW. 1996. Cold Water </a:t>
            </a:r>
            <a:r>
              <a:rPr lang="en-US" sz="1600" dirty="0" err="1" smtClean="0"/>
              <a:t>Vibriosis</a:t>
            </a:r>
            <a:r>
              <a:rPr lang="en-US" sz="1600" dirty="0" smtClean="0"/>
              <a:t> Caused by </a:t>
            </a:r>
            <a:r>
              <a:rPr lang="en-US" sz="1600" i="1" dirty="0" err="1" smtClean="0"/>
              <a:t>Vibrio</a:t>
            </a:r>
            <a:r>
              <a:rPr lang="en-US" sz="1600" i="1" dirty="0" smtClean="0"/>
              <a:t> </a:t>
            </a:r>
            <a:r>
              <a:rPr lang="en-US" sz="1600" i="1" dirty="0" err="1" smtClean="0"/>
              <a:t>salmonicida</a:t>
            </a:r>
            <a:r>
              <a:rPr lang="en-US" sz="1600" i="1" dirty="0" smtClean="0"/>
              <a:t>. </a:t>
            </a:r>
            <a:r>
              <a:rPr lang="en-US" sz="1600" dirty="0" smtClean="0"/>
              <a:t>Aquaculture Information Series No 15. </a:t>
            </a:r>
            <a:r>
              <a:rPr lang="en-US" sz="1600" dirty="0" smtClean="0">
                <a:hlinkClick r:id="rId2"/>
              </a:rPr>
              <a:t>http://www.scotland.gov.uk/Uploads/Documents/15_1996.pdf</a:t>
            </a:r>
            <a:endParaRPr lang="en-US" sz="1600" dirty="0" smtClean="0"/>
          </a:p>
          <a:p>
            <a:pPr marL="274320" indent="-274320">
              <a:spcAft>
                <a:spcPts val="600"/>
              </a:spcAft>
              <a:buFont typeface="Arial" pitchFamily="34" charset="0"/>
              <a:buChar char="•"/>
            </a:pPr>
            <a:r>
              <a:rPr lang="en-US" sz="1600" dirty="0" err="1" smtClean="0"/>
              <a:t>Urbanczyk</a:t>
            </a:r>
            <a:r>
              <a:rPr lang="en-US" sz="1600" dirty="0" smtClean="0"/>
              <a:t> H, </a:t>
            </a:r>
            <a:r>
              <a:rPr lang="en-US" sz="1600" dirty="0" err="1" smtClean="0"/>
              <a:t>Ast</a:t>
            </a:r>
            <a:r>
              <a:rPr lang="en-US" sz="1600" dirty="0" smtClean="0"/>
              <a:t> JC, Higgins MJ, Carson J, Dunlap PV. 2007. Reclassification of </a:t>
            </a:r>
            <a:r>
              <a:rPr lang="en-US" sz="1600" i="1" dirty="0" err="1" smtClean="0"/>
              <a:t>Vibrio</a:t>
            </a:r>
            <a:r>
              <a:rPr lang="en-US" sz="1600" i="1" dirty="0" smtClean="0"/>
              <a:t> </a:t>
            </a:r>
            <a:r>
              <a:rPr lang="en-US" sz="1600" i="1" dirty="0" err="1" smtClean="0"/>
              <a:t>fischeri</a:t>
            </a:r>
            <a:r>
              <a:rPr lang="en-US" sz="1600" dirty="0" smtClean="0"/>
              <a:t>, </a:t>
            </a:r>
            <a:r>
              <a:rPr lang="en-US" sz="1600" i="1" dirty="0" err="1" smtClean="0"/>
              <a:t>Vibrio</a:t>
            </a:r>
            <a:r>
              <a:rPr lang="en-US" sz="1600" i="1" dirty="0" smtClean="0"/>
              <a:t> </a:t>
            </a:r>
            <a:r>
              <a:rPr lang="en-US" sz="1600" i="1" dirty="0" err="1" smtClean="0"/>
              <a:t>logei</a:t>
            </a:r>
            <a:r>
              <a:rPr lang="en-US" sz="1600" dirty="0" smtClean="0"/>
              <a:t>, </a:t>
            </a:r>
            <a:r>
              <a:rPr lang="en-US" sz="1600" i="1" dirty="0" err="1" smtClean="0"/>
              <a:t>Vibrio</a:t>
            </a:r>
            <a:r>
              <a:rPr lang="en-US" sz="1600" i="1" dirty="0" smtClean="0"/>
              <a:t> </a:t>
            </a:r>
            <a:r>
              <a:rPr lang="en-US" sz="1600" i="1" dirty="0" err="1" smtClean="0"/>
              <a:t>salmonicida</a:t>
            </a:r>
            <a:r>
              <a:rPr lang="en-US" sz="1600" dirty="0" smtClean="0"/>
              <a:t> and </a:t>
            </a:r>
            <a:r>
              <a:rPr lang="en-US" sz="1600" i="1" dirty="0" err="1" smtClean="0"/>
              <a:t>Vibrio</a:t>
            </a:r>
            <a:r>
              <a:rPr lang="en-US" sz="1600" i="1" dirty="0" smtClean="0"/>
              <a:t> </a:t>
            </a:r>
            <a:r>
              <a:rPr lang="en-US" sz="1600" i="1" dirty="0" err="1" smtClean="0"/>
              <a:t>wodanis</a:t>
            </a:r>
            <a:r>
              <a:rPr lang="en-US" sz="1600" dirty="0" smtClean="0"/>
              <a:t> as </a:t>
            </a:r>
            <a:r>
              <a:rPr lang="en-US" sz="1600" i="1" dirty="0" err="1" smtClean="0"/>
              <a:t>Aliivibrio</a:t>
            </a:r>
            <a:r>
              <a:rPr lang="en-US" sz="1600" i="1" dirty="0" smtClean="0"/>
              <a:t> </a:t>
            </a:r>
            <a:r>
              <a:rPr lang="en-US" sz="1600" i="1" dirty="0" err="1" smtClean="0"/>
              <a:t>fischeri</a:t>
            </a:r>
            <a:r>
              <a:rPr lang="en-US" sz="1600" dirty="0" smtClean="0"/>
              <a:t> gen. </a:t>
            </a:r>
            <a:r>
              <a:rPr lang="en-US" sz="1600" dirty="0" err="1" smtClean="0"/>
              <a:t>nov</a:t>
            </a:r>
            <a:r>
              <a:rPr lang="en-US" sz="1600" dirty="0" smtClean="0"/>
              <a:t>., comb. </a:t>
            </a:r>
            <a:r>
              <a:rPr lang="en-US" sz="1600" dirty="0" err="1" smtClean="0"/>
              <a:t>nov</a:t>
            </a:r>
            <a:r>
              <a:rPr lang="en-US" sz="1600" dirty="0" smtClean="0"/>
              <a:t>., </a:t>
            </a:r>
            <a:r>
              <a:rPr lang="en-US" sz="1600" i="1" dirty="0" err="1" smtClean="0"/>
              <a:t>Aliivibrio</a:t>
            </a:r>
            <a:r>
              <a:rPr lang="en-US" sz="1600" i="1" dirty="0" smtClean="0"/>
              <a:t> </a:t>
            </a:r>
            <a:r>
              <a:rPr lang="en-US" sz="1600" i="1" dirty="0" err="1" smtClean="0"/>
              <a:t>logei</a:t>
            </a:r>
            <a:r>
              <a:rPr lang="en-US" sz="1600" dirty="0" smtClean="0"/>
              <a:t> comb. </a:t>
            </a:r>
            <a:r>
              <a:rPr lang="en-US" sz="1600" dirty="0" err="1" smtClean="0"/>
              <a:t>nov</a:t>
            </a:r>
            <a:r>
              <a:rPr lang="en-US" sz="1600" dirty="0" smtClean="0"/>
              <a:t>., </a:t>
            </a:r>
            <a:r>
              <a:rPr lang="en-US" sz="1600" i="1" dirty="0" err="1" smtClean="0"/>
              <a:t>Aliivibrio</a:t>
            </a:r>
            <a:r>
              <a:rPr lang="en-US" sz="1600" i="1" dirty="0" smtClean="0"/>
              <a:t> </a:t>
            </a:r>
            <a:r>
              <a:rPr lang="en-US" sz="1600" i="1" dirty="0" err="1" smtClean="0"/>
              <a:t>salmonicida</a:t>
            </a:r>
            <a:r>
              <a:rPr lang="en-US" sz="1600" dirty="0" smtClean="0"/>
              <a:t> comb. </a:t>
            </a:r>
            <a:r>
              <a:rPr lang="en-US" sz="1600" dirty="0" err="1" smtClean="0"/>
              <a:t>nov</a:t>
            </a:r>
            <a:r>
              <a:rPr lang="en-US" sz="1600" dirty="0" smtClean="0"/>
              <a:t>. and </a:t>
            </a:r>
            <a:r>
              <a:rPr lang="en-US" sz="1600" i="1" dirty="0" err="1" smtClean="0"/>
              <a:t>Aliivibrio</a:t>
            </a:r>
            <a:r>
              <a:rPr lang="en-US" sz="1600" i="1" dirty="0" smtClean="0"/>
              <a:t> </a:t>
            </a:r>
            <a:r>
              <a:rPr lang="en-US" sz="1600" i="1" dirty="0" err="1" smtClean="0"/>
              <a:t>wodanis</a:t>
            </a:r>
            <a:r>
              <a:rPr lang="en-US" sz="1600" dirty="0" smtClean="0"/>
              <a:t> comb. </a:t>
            </a:r>
            <a:r>
              <a:rPr lang="en-US" sz="1600" dirty="0" err="1" smtClean="0"/>
              <a:t>nov</a:t>
            </a:r>
            <a:r>
              <a:rPr lang="en-US" sz="1600" dirty="0" smtClean="0"/>
              <a:t>.  </a:t>
            </a:r>
            <a:r>
              <a:rPr lang="en-US" sz="1600" dirty="0" err="1" smtClean="0"/>
              <a:t>Int</a:t>
            </a:r>
            <a:r>
              <a:rPr lang="en-US" sz="1600" dirty="0" smtClean="0"/>
              <a:t> J </a:t>
            </a:r>
            <a:r>
              <a:rPr lang="en-US" sz="1600" dirty="0" err="1" smtClean="0"/>
              <a:t>Syst</a:t>
            </a:r>
            <a:r>
              <a:rPr lang="en-US" sz="1600" dirty="0" smtClean="0"/>
              <a:t> </a:t>
            </a:r>
            <a:r>
              <a:rPr lang="en-US" sz="1600" dirty="0" err="1" smtClean="0"/>
              <a:t>Evol</a:t>
            </a:r>
            <a:r>
              <a:rPr lang="en-US" sz="1600" dirty="0" smtClean="0"/>
              <a:t> </a:t>
            </a:r>
            <a:r>
              <a:rPr lang="en-US" sz="1600" dirty="0" err="1" smtClean="0"/>
              <a:t>Microbiol</a:t>
            </a:r>
            <a:r>
              <a:rPr lang="en-US" sz="1600" dirty="0" smtClean="0"/>
              <a:t> December 2007 57:2823-2829;  doi:10.1099/ijs.0.65081-0 </a:t>
            </a:r>
          </a:p>
          <a:p>
            <a:pPr marL="274320" indent="-274320">
              <a:spcAft>
                <a:spcPts val="600"/>
              </a:spcAft>
            </a:pPr>
            <a:r>
              <a:rPr lang="en-US" sz="1600" dirty="0" smtClean="0">
                <a:effectLst>
                  <a:outerShdw blurRad="38100" dist="38100" dir="2700000" algn="tl">
                    <a:srgbClr val="000000">
                      <a:alpha val="43137"/>
                    </a:srgbClr>
                  </a:outerShdw>
                </a:effectLst>
              </a:rPr>
              <a:t>Re re heart parasites: </a:t>
            </a:r>
            <a:r>
              <a:rPr lang="en-US" sz="1600" dirty="0" smtClean="0"/>
              <a:t> </a:t>
            </a:r>
          </a:p>
          <a:p>
            <a:pPr marL="274320" indent="-274320">
              <a:spcAft>
                <a:spcPts val="600"/>
              </a:spcAft>
              <a:buFont typeface="Arial" pitchFamily="34" charset="0"/>
              <a:buChar char="•"/>
            </a:pPr>
            <a:r>
              <a:rPr lang="en-US" sz="1600" dirty="0" smtClean="0"/>
              <a:t> Nolan, M.J &amp; </a:t>
            </a:r>
            <a:r>
              <a:rPr lang="en-US" sz="1600" dirty="0" err="1" smtClean="0"/>
              <a:t>Cribb</a:t>
            </a:r>
            <a:r>
              <a:rPr lang="en-US" sz="1600" dirty="0" smtClean="0"/>
              <a:t>, T.H. 2005. </a:t>
            </a:r>
            <a:r>
              <a:rPr lang="en-US" sz="1600" i="1" dirty="0" err="1" smtClean="0"/>
              <a:t>Sanguinicola</a:t>
            </a:r>
            <a:r>
              <a:rPr lang="en-US" sz="1600" i="1" dirty="0" smtClean="0"/>
              <a:t> </a:t>
            </a:r>
            <a:r>
              <a:rPr lang="en-US" sz="1600" i="1" dirty="0" err="1" smtClean="0"/>
              <a:t>maritimus</a:t>
            </a:r>
            <a:r>
              <a:rPr lang="en-US" sz="1600" dirty="0" smtClean="0"/>
              <a:t> n. sp. (</a:t>
            </a:r>
            <a:r>
              <a:rPr lang="en-US" sz="1600" dirty="0" err="1" smtClean="0"/>
              <a:t>Digenea</a:t>
            </a:r>
            <a:r>
              <a:rPr lang="en-US" sz="1600" dirty="0" smtClean="0"/>
              <a:t>: </a:t>
            </a:r>
            <a:r>
              <a:rPr lang="en-US" sz="1600" dirty="0" err="1" smtClean="0"/>
              <a:t>Sanguinicolidae</a:t>
            </a:r>
            <a:r>
              <a:rPr lang="en-US" sz="1600" dirty="0" smtClean="0"/>
              <a:t>) from </a:t>
            </a:r>
            <a:r>
              <a:rPr lang="en-US" sz="1600" dirty="0" err="1" smtClean="0"/>
              <a:t>Labridae</a:t>
            </a:r>
            <a:r>
              <a:rPr lang="en-US" sz="1600" dirty="0" smtClean="0"/>
              <a:t> (</a:t>
            </a:r>
            <a:r>
              <a:rPr lang="en-US" sz="1600" dirty="0" err="1" smtClean="0"/>
              <a:t>Teleostei</a:t>
            </a:r>
            <a:r>
              <a:rPr lang="en-US" sz="1600" dirty="0" smtClean="0"/>
              <a:t>: </a:t>
            </a:r>
            <a:r>
              <a:rPr lang="en-US" sz="1600" dirty="0" err="1" smtClean="0"/>
              <a:t>Perciformes</a:t>
            </a:r>
            <a:r>
              <a:rPr lang="en-US" sz="1600" dirty="0" smtClean="0"/>
              <a:t>) of southern Australian waters. Systematic </a:t>
            </a:r>
            <a:r>
              <a:rPr lang="en-US" sz="1600" dirty="0" err="1" smtClean="0"/>
              <a:t>Parasitology</a:t>
            </a:r>
            <a:r>
              <a:rPr lang="en-US" sz="1600" dirty="0" smtClean="0"/>
              <a:t> 61 (2): 99-106.</a:t>
            </a:r>
          </a:p>
          <a:p>
            <a:pPr marL="274320" indent="-274320">
              <a:spcAft>
                <a:spcPts val="600"/>
              </a:spcAft>
              <a:buFont typeface="Arial" pitchFamily="34" charset="0"/>
              <a:buChar char="•"/>
            </a:pPr>
            <a:r>
              <a:rPr lang="en-US" sz="1600" dirty="0" smtClean="0">
                <a:solidFill>
                  <a:prstClr val="black"/>
                </a:solidFill>
              </a:rPr>
              <a:t>SA Bullard, SA and RM Overstreet, RM. 2002. Potential pathological effects of blood flukes (</a:t>
            </a:r>
            <a:r>
              <a:rPr lang="en-US" sz="1600" dirty="0" err="1" smtClean="0">
                <a:solidFill>
                  <a:prstClr val="black"/>
                </a:solidFill>
              </a:rPr>
              <a:t>Digenea</a:t>
            </a:r>
            <a:r>
              <a:rPr lang="en-US" sz="1600" dirty="0" smtClean="0">
                <a:solidFill>
                  <a:prstClr val="black"/>
                </a:solidFill>
              </a:rPr>
              <a:t>: </a:t>
            </a:r>
            <a:r>
              <a:rPr lang="en-US" sz="1600" dirty="0" err="1" smtClean="0">
                <a:solidFill>
                  <a:prstClr val="black"/>
                </a:solidFill>
              </a:rPr>
              <a:t>Sanguinicolidae</a:t>
            </a:r>
            <a:r>
              <a:rPr lang="en-US" sz="1600" dirty="0" smtClean="0">
                <a:solidFill>
                  <a:prstClr val="black"/>
                </a:solidFill>
              </a:rPr>
              <a:t>) on pen-reared marine fishes. </a:t>
            </a:r>
            <a:r>
              <a:rPr lang="en-US" sz="1600" dirty="0" smtClean="0">
                <a:solidFill>
                  <a:prstClr val="black"/>
                </a:solidFill>
                <a:hlinkClick r:id="rId3"/>
              </a:rPr>
              <a:t>http://digitalcommons.unl.edu/cgi/viewcontent.cgi?article=1423&amp;context=parasitologyfacpubs</a:t>
            </a:r>
            <a:endParaRPr lang="en-US" sz="1600" dirty="0" smtClean="0">
              <a:solidFill>
                <a:prstClr val="black"/>
              </a:solidFill>
            </a:endParaRPr>
          </a:p>
          <a:p>
            <a:pPr marL="274320" indent="-274320">
              <a:spcAft>
                <a:spcPts val="600"/>
              </a:spcAft>
            </a:pPr>
            <a:r>
              <a:rPr lang="en-US" sz="1600" dirty="0" smtClean="0">
                <a:effectLst>
                  <a:outerShdw blurRad="38100" dist="38100" dir="2700000" algn="tl">
                    <a:srgbClr val="000000">
                      <a:alpha val="43137"/>
                    </a:srgbClr>
                  </a:outerShdw>
                </a:effectLst>
              </a:rPr>
              <a:t>Re  vascular disease: </a:t>
            </a:r>
            <a:r>
              <a:rPr lang="en-US" sz="1600" dirty="0" smtClean="0"/>
              <a:t> </a:t>
            </a:r>
          </a:p>
          <a:p>
            <a:pPr marL="274320" indent="-274320">
              <a:spcAft>
                <a:spcPts val="600"/>
              </a:spcAft>
              <a:buFont typeface="Arial" pitchFamily="34" charset="0"/>
              <a:buChar char="•"/>
            </a:pPr>
            <a:r>
              <a:rPr lang="en-US" sz="1600" dirty="0" smtClean="0"/>
              <a:t>M. </a:t>
            </a:r>
            <a:r>
              <a:rPr lang="en-US" sz="1600" dirty="0" err="1" smtClean="0"/>
              <a:t>Aamelfot</a:t>
            </a:r>
            <a:r>
              <a:rPr lang="en-US" sz="1600" dirty="0" smtClean="0"/>
              <a:t>, O. B. Dale, S. C. </a:t>
            </a:r>
            <a:r>
              <a:rPr lang="en-US" sz="1600" dirty="0" err="1" smtClean="0"/>
              <a:t>Weli</a:t>
            </a:r>
            <a:r>
              <a:rPr lang="en-US" sz="1600" dirty="0" smtClean="0"/>
              <a:t>, E. O. </a:t>
            </a:r>
            <a:r>
              <a:rPr lang="en-US" sz="1600" dirty="0" err="1" smtClean="0"/>
              <a:t>Koppang</a:t>
            </a:r>
            <a:r>
              <a:rPr lang="en-US" sz="1600" dirty="0" smtClean="0"/>
              <a:t>, K. Falk. 2012. Expression of the Infectious Salmon Anemia Virus Receptor on Atlantic Salmon Endothelial Cells Correlates with the Cell Tropism of the Virus. </a:t>
            </a:r>
            <a:r>
              <a:rPr lang="en-US" sz="1600" i="1" dirty="0" smtClean="0"/>
              <a:t>Journal of Virology</a:t>
            </a:r>
            <a:r>
              <a:rPr lang="en-US" sz="1600" dirty="0" smtClean="0"/>
              <a:t>, 86 (19): 10571 DOI: </a:t>
            </a:r>
            <a:r>
              <a:rPr lang="en-US" sz="1600" u="sng" dirty="0" smtClean="0">
                <a:hlinkClick r:id="rId4"/>
              </a:rPr>
              <a:t>10.1128/JVI.00047-12</a:t>
            </a:r>
            <a:endParaRPr lang="en-US" sz="16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1680" y="3140968"/>
            <a:ext cx="6056979" cy="369332"/>
          </a:xfrm>
          <a:prstGeom prst="rect">
            <a:avLst/>
          </a:prstGeom>
          <a:noFill/>
        </p:spPr>
        <p:txBody>
          <a:bodyPr wrap="none" rtlCol="0">
            <a:spAutoFit/>
          </a:bodyPr>
          <a:lstStyle/>
          <a:p>
            <a:r>
              <a:rPr lang="en-US" i="1" dirty="0" smtClean="0"/>
              <a:t>End </a:t>
            </a:r>
            <a:r>
              <a:rPr lang="en-US" i="1" smtClean="0"/>
              <a:t>of Part </a:t>
            </a:r>
            <a:r>
              <a:rPr lang="en-US" i="1" dirty="0" smtClean="0"/>
              <a:t>11 (Circulatory System), Section A, Heart &amp; vessels. </a:t>
            </a:r>
            <a:endParaRPr lang="en-US" i="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90682 matureLRs.jpg"/>
          <p:cNvPicPr>
            <a:picLocks noGrp="1" noChangeAspect="1"/>
          </p:cNvPicPr>
          <p:nvPr isPhoto="1"/>
        </p:nvPicPr>
        <p:blipFill>
          <a:blip r:embed="rId2" cstate="screen">
            <a:lum/>
          </a:blip>
          <a:stretch>
            <a:fillRect/>
          </a:stretch>
        </p:blipFill>
        <p:spPr>
          <a:xfrm>
            <a:off x="0" y="731837"/>
            <a:ext cx="9144000" cy="6126163"/>
          </a:xfrm>
          <a:prstGeom prst="rect">
            <a:avLst/>
          </a:prstGeom>
          <a:noFill/>
          <a:ln>
            <a:noFill/>
          </a:ln>
        </p:spPr>
      </p:pic>
      <p:sp>
        <p:nvSpPr>
          <p:cNvPr id="3" name="TextBox 2"/>
          <p:cNvSpPr txBox="1"/>
          <p:nvPr/>
        </p:nvSpPr>
        <p:spPr>
          <a:xfrm>
            <a:off x="0" y="0"/>
            <a:ext cx="9144000" cy="646331"/>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AU" dirty="0" smtClean="0">
                <a:effectLst>
                  <a:outerShdw blurRad="38100" dist="38100" dir="2700000" algn="tl">
                    <a:srgbClr val="000000">
                      <a:alpha val="43137"/>
                    </a:srgbClr>
                  </a:outerShdw>
                </a:effectLst>
              </a:rPr>
              <a:t>Heart plasticity – gross variations. </a:t>
            </a:r>
            <a:r>
              <a:rPr lang="en-AU" dirty="0" smtClean="0"/>
              <a:t>A cohort of young salmon showing considerable variation in heart shape, reflected </a:t>
            </a:r>
            <a:r>
              <a:rPr lang="en-AU" dirty="0" err="1" smtClean="0"/>
              <a:t>histologically</a:t>
            </a:r>
            <a:r>
              <a:rPr lang="en-AU" dirty="0" smtClean="0"/>
              <a:t> by variable myocardial thickening in some fish. </a:t>
            </a:r>
          </a:p>
        </p:txBody>
      </p:sp>
      <p:sp>
        <p:nvSpPr>
          <p:cNvPr id="4" name="TextBox 3"/>
          <p:cNvSpPr txBox="1"/>
          <p:nvPr/>
        </p:nvSpPr>
        <p:spPr>
          <a:xfrm>
            <a:off x="2771800" y="2420888"/>
            <a:ext cx="2276777" cy="369332"/>
          </a:xfrm>
          <a:prstGeom prst="rect">
            <a:avLst/>
          </a:prstGeom>
          <a:noFill/>
          <a:ln>
            <a:solidFill>
              <a:schemeClr val="tx1"/>
            </a:solidFill>
          </a:ln>
        </p:spPr>
        <p:txBody>
          <a:bodyPr wrap="none" rtlCol="0">
            <a:spAutoFit/>
          </a:bodyPr>
          <a:lstStyle/>
          <a:p>
            <a:r>
              <a:rPr lang="en-US" dirty="0" smtClean="0"/>
              <a:t>Normal pointed shape</a:t>
            </a:r>
            <a:endParaRPr lang="en-US" dirty="0"/>
          </a:p>
        </p:txBody>
      </p:sp>
      <p:cxnSp>
        <p:nvCxnSpPr>
          <p:cNvPr id="6" name="Straight Arrow Connector 5"/>
          <p:cNvCxnSpPr>
            <a:stCxn id="4" idx="3"/>
          </p:cNvCxnSpPr>
          <p:nvPr/>
        </p:nvCxnSpPr>
        <p:spPr>
          <a:xfrm flipV="1">
            <a:off x="5048577" y="2276872"/>
            <a:ext cx="1827679" cy="32868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1619672" y="2060848"/>
            <a:ext cx="1152128" cy="47269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707904" y="2780928"/>
            <a:ext cx="144016" cy="19755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436096" y="2780928"/>
            <a:ext cx="2630335" cy="369332"/>
          </a:xfrm>
          <a:prstGeom prst="rect">
            <a:avLst/>
          </a:prstGeom>
          <a:noFill/>
          <a:ln>
            <a:solidFill>
              <a:schemeClr val="bg2">
                <a:lumMod val="50000"/>
              </a:schemeClr>
            </a:solidFill>
          </a:ln>
        </p:spPr>
        <p:txBody>
          <a:bodyPr wrap="none" rtlCol="0">
            <a:spAutoFit/>
          </a:bodyPr>
          <a:lstStyle/>
          <a:p>
            <a:r>
              <a:rPr lang="en-US" dirty="0" smtClean="0">
                <a:solidFill>
                  <a:schemeClr val="bg2">
                    <a:lumMod val="50000"/>
                  </a:schemeClr>
                </a:solidFill>
              </a:rPr>
              <a:t>Abnormal rounded shape</a:t>
            </a:r>
            <a:endParaRPr lang="en-US" dirty="0">
              <a:solidFill>
                <a:schemeClr val="bg2">
                  <a:lumMod val="50000"/>
                </a:schemeClr>
              </a:solidFill>
            </a:endParaRPr>
          </a:p>
        </p:txBody>
      </p:sp>
      <p:cxnSp>
        <p:nvCxnSpPr>
          <p:cNvPr id="15" name="Straight Arrow Connector 14"/>
          <p:cNvCxnSpPr/>
          <p:nvPr/>
        </p:nvCxnSpPr>
        <p:spPr>
          <a:xfrm flipH="1">
            <a:off x="1115616" y="3212976"/>
            <a:ext cx="4464496" cy="2160240"/>
          </a:xfrm>
          <a:prstGeom prst="straightConnector1">
            <a:avLst/>
          </a:prstGeom>
          <a:ln w="190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012160" y="3068960"/>
            <a:ext cx="432048" cy="360040"/>
          </a:xfrm>
          <a:prstGeom prst="straightConnector1">
            <a:avLst/>
          </a:prstGeom>
          <a:ln w="190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4644008" y="1916832"/>
            <a:ext cx="1584176" cy="864096"/>
          </a:xfrm>
          <a:prstGeom prst="straightConnector1">
            <a:avLst/>
          </a:prstGeom>
          <a:ln w="19050">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12" descr="990682 immatureLRs.jpg"/>
          <p:cNvPicPr>
            <a:picLocks noGrp="1" noChangeAspect="1"/>
          </p:cNvPicPr>
          <p:nvPr isPhoto="1"/>
        </p:nvPicPr>
        <p:blipFill>
          <a:blip r:embed="rId3" cstate="screen">
            <a:lum bright="-6000" contrast="-30000"/>
          </a:blip>
          <a:stretch>
            <a:fillRect/>
          </a:stretch>
        </p:blipFill>
        <p:spPr>
          <a:xfrm>
            <a:off x="611560" y="871560"/>
            <a:ext cx="7897390" cy="5986440"/>
          </a:xfrm>
          <a:prstGeom prst="rect">
            <a:avLst/>
          </a:prstGeom>
          <a:noFill/>
          <a:ln>
            <a:solidFill>
              <a:schemeClr val="tx1">
                <a:lumMod val="65000"/>
                <a:lumOff val="35000"/>
              </a:schemeClr>
            </a:solidFill>
          </a:ln>
        </p:spPr>
      </p:pic>
      <p:sp>
        <p:nvSpPr>
          <p:cNvPr id="16" name="TextBox 15"/>
          <p:cNvSpPr txBox="1"/>
          <p:nvPr/>
        </p:nvSpPr>
        <p:spPr>
          <a:xfrm>
            <a:off x="611560" y="5805264"/>
            <a:ext cx="7704856" cy="923330"/>
          </a:xfrm>
          <a:prstGeom prst="rect">
            <a:avLst/>
          </a:prstGeom>
          <a:solidFill>
            <a:srgbClr val="FFFFFF">
              <a:alpha val="50196"/>
            </a:srgbClr>
          </a:solidFill>
          <a:ln>
            <a:noFill/>
          </a:ln>
          <a:effectLst>
            <a:outerShdw blurRad="44450" dist="27940" dir="5400000" algn="ctr">
              <a:srgbClr val="000000">
                <a:alpha val="32000"/>
              </a:srgbClr>
            </a:outerShdw>
          </a:effectLst>
        </p:spPr>
        <p:txBody>
          <a:bodyPr wrap="square" rtlCol="0">
            <a:spAutoFit/>
          </a:bodyPr>
          <a:lstStyle/>
          <a:p>
            <a:r>
              <a:rPr lang="en-AU" dirty="0" smtClean="0"/>
              <a:t>A rounded heart can represent either an increase in myocardium, or a lack of tone &amp; a reduced muscle mass. Some of these fish show a flaccid partially collapsed ventricle (arrow) suggesting the latter.  </a:t>
            </a:r>
            <a:endParaRPr lang="en-AU" dirty="0"/>
          </a:p>
        </p:txBody>
      </p:sp>
      <p:sp>
        <p:nvSpPr>
          <p:cNvPr id="17" name="Right Arrow 16"/>
          <p:cNvSpPr/>
          <p:nvPr/>
        </p:nvSpPr>
        <p:spPr>
          <a:xfrm rot="-900000">
            <a:off x="5959520" y="2410429"/>
            <a:ext cx="504056" cy="216024"/>
          </a:xfrm>
          <a:prstGeom prst="right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90753 triploid pointed.JPG"/>
          <p:cNvPicPr>
            <a:picLocks noGrp="1" noChangeAspect="1"/>
          </p:cNvPicPr>
          <p:nvPr isPhoto="1"/>
        </p:nvPicPr>
        <p:blipFill>
          <a:blip r:embed="rId2" cstate="screen">
            <a:lum bright="-9000" contrast="-5000"/>
          </a:blip>
          <a:srcRect/>
          <a:stretch>
            <a:fillRect/>
          </a:stretch>
        </p:blipFill>
        <p:spPr>
          <a:xfrm>
            <a:off x="-1" y="0"/>
            <a:ext cx="5812165" cy="3501008"/>
          </a:xfrm>
          <a:prstGeom prst="rect">
            <a:avLst/>
          </a:prstGeom>
          <a:noFill/>
          <a:ln>
            <a:noFill/>
          </a:ln>
        </p:spPr>
      </p:pic>
      <p:sp>
        <p:nvSpPr>
          <p:cNvPr id="3" name="TextBox 2"/>
          <p:cNvSpPr txBox="1"/>
          <p:nvPr/>
        </p:nvSpPr>
        <p:spPr>
          <a:xfrm>
            <a:off x="5796137" y="404664"/>
            <a:ext cx="3240360" cy="1200329"/>
          </a:xfrm>
          <a:prstGeom prst="rect">
            <a:avLst/>
          </a:prstGeom>
          <a:noFill/>
        </p:spPr>
        <p:txBody>
          <a:bodyPr wrap="square" rtlCol="0">
            <a:spAutoFit/>
          </a:bodyPr>
          <a:lstStyle/>
          <a:p>
            <a:r>
              <a:rPr lang="en-US" dirty="0" smtClean="0"/>
              <a:t>Another cohort (triploid Atlantic salmon showing the normal pointed shape (left, top) or a </a:t>
            </a:r>
            <a:r>
              <a:rPr lang="en-US" dirty="0" err="1" smtClean="0"/>
              <a:t>a</a:t>
            </a:r>
            <a:r>
              <a:rPr lang="en-US" dirty="0" smtClean="0"/>
              <a:t> more rounded heart shape. </a:t>
            </a:r>
            <a:endParaRPr lang="en-US" dirty="0"/>
          </a:p>
        </p:txBody>
      </p:sp>
      <p:pic>
        <p:nvPicPr>
          <p:cNvPr id="4" name="Picture 3" descr="990753 triploid round.JPG"/>
          <p:cNvPicPr>
            <a:picLocks noGrp="1" noChangeAspect="1"/>
          </p:cNvPicPr>
          <p:nvPr isPhoto="1"/>
        </p:nvPicPr>
        <p:blipFill>
          <a:blip r:embed="rId3" cstate="screen">
            <a:lum bright="-5000"/>
          </a:blip>
          <a:srcRect/>
          <a:stretch>
            <a:fillRect/>
          </a:stretch>
        </p:blipFill>
        <p:spPr>
          <a:xfrm>
            <a:off x="4067945" y="3185181"/>
            <a:ext cx="5076056" cy="3672819"/>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425EA9"/>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33272</TotalTime>
  <Words>9323</Words>
  <Application>Microsoft Office PowerPoint</Application>
  <PresentationFormat>On-screen Show (4:3)</PresentationFormat>
  <Paragraphs>320</Paragraphs>
  <Slides>74</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74</vt:i4>
      </vt:variant>
    </vt:vector>
  </HeadingPairs>
  <TitlesOfParts>
    <vt:vector size="77" baseType="lpstr">
      <vt:lpstr>Arial</vt:lpstr>
      <vt:lpstr>Calibri</vt:lpstr>
      <vt:lpstr>Office Theme</vt:lpstr>
      <vt:lpstr>Systematic Fish Pathology   Part 11. Pathology of circulatory / respiratory system – heart, vessels and gills  Section A: Heart &amp; Vessels Part II: General pathology, non-infectious and infectious diseases of the heart and vessels</vt:lpstr>
      <vt:lpstr>Course Outline  A. Systematic Fish Pathology </vt:lpstr>
      <vt:lpstr>Acknowledgments &amp; Introduction. </vt:lpstr>
      <vt:lpstr>General pathology &amp; non-infectious  disease of heart &amp; vessels  </vt:lpstr>
      <vt:lpstr>The myocardial trabeculae are lined with endothelial cells, plus a large number of reticular endothelial (R. E.) cells, especially in the thin-walled atrium. [The closest and possibly equivalent bed of R.E. cells in higher vertebrates is found in the liver. Remember this bed is minimal or absent in the liver of fish.]  These cells are most obvious in species (such as this 470 g mackerel) that readily form melanomacrophage (mm) centres and have undergone an immune system reaction, in this case possibly to the widespread  visceral metazoan parasites. That these increased mm centres are part of a generalized reaction is shown by the spleen &amp; liver of this fish.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Infectious diseases of heart &amp; vessels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References-heart &amp; vessels</vt:lpstr>
      <vt:lpstr>References-heart &amp; vessels</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Judy</dc:creator>
  <cp:lastModifiedBy>Emily Sears</cp:lastModifiedBy>
  <cp:revision>1191</cp:revision>
  <dcterms:created xsi:type="dcterms:W3CDTF">2011-09-29T03:12:38Z</dcterms:created>
  <dcterms:modified xsi:type="dcterms:W3CDTF">2017-11-23T06:22:46Z</dcterms:modified>
</cp:coreProperties>
</file>