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558" r:id="rId2"/>
    <p:sldId id="258" r:id="rId3"/>
    <p:sldId id="557" r:id="rId4"/>
    <p:sldId id="259" r:id="rId5"/>
    <p:sldId id="604" r:id="rId6"/>
    <p:sldId id="271" r:id="rId7"/>
    <p:sldId id="330" r:id="rId8"/>
    <p:sldId id="572" r:id="rId9"/>
    <p:sldId id="315" r:id="rId10"/>
    <p:sldId id="311" r:id="rId11"/>
    <p:sldId id="455" r:id="rId12"/>
    <p:sldId id="450" r:id="rId13"/>
    <p:sldId id="456" r:id="rId14"/>
    <p:sldId id="493" r:id="rId15"/>
    <p:sldId id="337" r:id="rId16"/>
    <p:sldId id="605" r:id="rId17"/>
    <p:sldId id="356"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083EC4"/>
    <a:srgbClr val="0033CC"/>
    <a:srgbClr val="0066FF"/>
    <a:srgbClr val="0000FF"/>
    <a:srgbClr val="1AB39F"/>
    <a:srgbClr val="333399"/>
    <a:srgbClr val="003399"/>
    <a:srgbClr val="543E00"/>
    <a:srgbClr val="CC9900"/>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119" autoAdjust="0"/>
    <p:restoredTop sz="99221" autoAdjust="0"/>
  </p:normalViewPr>
  <p:slideViewPr>
    <p:cSldViewPr showGuides="1">
      <p:cViewPr varScale="1">
        <p:scale>
          <a:sx n="123" d="100"/>
          <a:sy n="123" d="100"/>
        </p:scale>
        <p:origin x="942" y="10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5C3EE89-AD8A-43ED-9730-8992FABDDEDB}" type="datetimeFigureOut">
              <a:rPr lang="en-AU" smtClean="0"/>
              <a:pPr/>
              <a:t>23/11/2017</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42507B2-9FB3-4345-98D2-C511CD61936A}" type="slidenum">
              <a:rPr lang="en-AU" smtClean="0"/>
              <a:pPr/>
              <a:t>‹#›</a:t>
            </a:fld>
            <a:endParaRPr lang="en-AU"/>
          </a:p>
        </p:txBody>
      </p:sp>
    </p:spTree>
    <p:extLst>
      <p:ext uri="{BB962C8B-B14F-4D97-AF65-F5344CB8AC3E}">
        <p14:creationId xmlns:p14="http://schemas.microsoft.com/office/powerpoint/2010/main" val="22334905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49C51011-E738-49B2-AC83-CD3F504549DF}" type="slidenum">
              <a:rPr lang="en-AU">
                <a:solidFill>
                  <a:prstClr val="black"/>
                </a:solidFill>
              </a:rPr>
              <a:pPr/>
              <a:t>1</a:t>
            </a:fld>
            <a:endParaRPr lang="en-AU" dirty="0">
              <a:solidFill>
                <a:prstClr val="black"/>
              </a:solidFill>
            </a:endParaRPr>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28205285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7CAC34C0-7047-4256-BC0E-543531AA8FC6}" type="datetimeFigureOut">
              <a:rPr lang="en-AU" smtClean="0"/>
              <a:pPr/>
              <a:t>23/11/2017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32B0477-4934-4CD7-8859-D4837918C0AD}" type="slidenum">
              <a:rPr lang="en-AU" smtClean="0"/>
              <a:pPr/>
              <a:t>‹#›</a:t>
            </a:fld>
            <a:endParaRPr lang="en-A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7CAC34C0-7047-4256-BC0E-543531AA8FC6}" type="datetimeFigureOut">
              <a:rPr lang="en-AU" smtClean="0"/>
              <a:pPr/>
              <a:t>23/11/2017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32B0477-4934-4CD7-8859-D4837918C0AD}" type="slidenum">
              <a:rPr lang="en-AU" smtClean="0"/>
              <a:pPr/>
              <a:t>‹#›</a:t>
            </a:fld>
            <a:endParaRPr lang="en-A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7CAC34C0-7047-4256-BC0E-543531AA8FC6}" type="datetimeFigureOut">
              <a:rPr lang="en-AU" smtClean="0"/>
              <a:pPr/>
              <a:t>23/11/2017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32B0477-4934-4CD7-8859-D4837918C0AD}" type="slidenum">
              <a:rPr lang="en-AU" smtClean="0"/>
              <a:pPr/>
              <a:t>‹#›</a:t>
            </a:fld>
            <a:endParaRPr lang="en-A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7CAC34C0-7047-4256-BC0E-543531AA8FC6}" type="datetimeFigureOut">
              <a:rPr lang="en-AU" smtClean="0"/>
              <a:pPr/>
              <a:t>23/11/2017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32B0477-4934-4CD7-8859-D4837918C0AD}" type="slidenum">
              <a:rPr lang="en-AU" smtClean="0"/>
              <a:pPr/>
              <a:t>‹#›</a:t>
            </a:fld>
            <a:endParaRPr lang="en-A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CAC34C0-7047-4256-BC0E-543531AA8FC6}" type="datetimeFigureOut">
              <a:rPr lang="en-AU" smtClean="0"/>
              <a:pPr/>
              <a:t>23/11/2017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32B0477-4934-4CD7-8859-D4837918C0AD}" type="slidenum">
              <a:rPr lang="en-AU" smtClean="0"/>
              <a:pPr/>
              <a:t>‹#›</a:t>
            </a:fld>
            <a:endParaRPr lang="en-A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7CAC34C0-7047-4256-BC0E-543531AA8FC6}" type="datetimeFigureOut">
              <a:rPr lang="en-AU" smtClean="0"/>
              <a:pPr/>
              <a:t>23/11/2017</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132B0477-4934-4CD7-8859-D4837918C0AD}" type="slidenum">
              <a:rPr lang="en-AU" smtClean="0"/>
              <a:pPr/>
              <a:t>‹#›</a:t>
            </a:fld>
            <a:endParaRPr lang="en-A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7CAC34C0-7047-4256-BC0E-543531AA8FC6}" type="datetimeFigureOut">
              <a:rPr lang="en-AU" smtClean="0"/>
              <a:pPr/>
              <a:t>23/11/2017</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132B0477-4934-4CD7-8859-D4837918C0AD}" type="slidenum">
              <a:rPr lang="en-AU" smtClean="0"/>
              <a:pPr/>
              <a:t>‹#›</a:t>
            </a:fld>
            <a:endParaRPr lang="en-A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7CAC34C0-7047-4256-BC0E-543531AA8FC6}" type="datetimeFigureOut">
              <a:rPr lang="en-AU" smtClean="0"/>
              <a:pPr/>
              <a:t>23/11/2017</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132B0477-4934-4CD7-8859-D4837918C0AD}" type="slidenum">
              <a:rPr lang="en-AU" smtClean="0"/>
              <a:pPr/>
              <a:t>‹#›</a:t>
            </a:fld>
            <a:endParaRPr lang="en-A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AC34C0-7047-4256-BC0E-543531AA8FC6}" type="datetimeFigureOut">
              <a:rPr lang="en-AU" smtClean="0"/>
              <a:pPr/>
              <a:t>23/11/2017</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132B0477-4934-4CD7-8859-D4837918C0AD}" type="slidenum">
              <a:rPr lang="en-AU" smtClean="0"/>
              <a:pPr/>
              <a:t>‹#›</a:t>
            </a:fld>
            <a:endParaRPr lang="en-A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AC34C0-7047-4256-BC0E-543531AA8FC6}" type="datetimeFigureOut">
              <a:rPr lang="en-AU" smtClean="0"/>
              <a:pPr/>
              <a:t>23/11/2017</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132B0477-4934-4CD7-8859-D4837918C0AD}" type="slidenum">
              <a:rPr lang="en-AU" smtClean="0"/>
              <a:pPr/>
              <a:t>‹#›</a:t>
            </a:fld>
            <a:endParaRPr lang="en-A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AC34C0-7047-4256-BC0E-543531AA8FC6}" type="datetimeFigureOut">
              <a:rPr lang="en-AU" smtClean="0"/>
              <a:pPr/>
              <a:t>23/11/2017</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132B0477-4934-4CD7-8859-D4837918C0AD}" type="slidenum">
              <a:rPr lang="en-AU" smtClean="0"/>
              <a:pPr/>
              <a:t>‹#›</a:t>
            </a:fld>
            <a:endParaRPr lang="en-A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screen"/>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AC34C0-7047-4256-BC0E-543531AA8FC6}" type="datetimeFigureOut">
              <a:rPr lang="en-AU" smtClean="0"/>
              <a:pPr/>
              <a:t>23/11/2017</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2B0477-4934-4CD7-8859-D4837918C0AD}" type="slidenum">
              <a:rPr lang="en-AU" smtClean="0"/>
              <a:pPr/>
              <a:t>‹#›</a:t>
            </a:fld>
            <a:endParaRPr lang="en-A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1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07504" y="188640"/>
            <a:ext cx="8928991" cy="2952328"/>
          </a:xfrm>
          <a:noFill/>
        </p:spPr>
        <p:txBody>
          <a:bodyPr>
            <a:normAutofit fontScale="90000"/>
          </a:bodyPr>
          <a:lstStyle/>
          <a:p>
            <a:pPr>
              <a:spcAft>
                <a:spcPts val="600"/>
              </a:spcAft>
              <a:defRPr/>
            </a:pPr>
            <a:r>
              <a:rPr lang="en-AU" sz="2800" b="1" dirty="0" smtClean="0">
                <a:solidFill>
                  <a:schemeClr val="accent2"/>
                </a:solidFill>
                <a:effectLst>
                  <a:outerShdw blurRad="38100" dist="38100" dir="2700000" algn="tl">
                    <a:srgbClr val="000000"/>
                  </a:outerShdw>
                </a:effectLst>
                <a:latin typeface="Arial" pitchFamily="34" charset="0"/>
                <a:cs typeface="Arial" pitchFamily="34" charset="0"/>
              </a:rPr>
              <a:t>Systematic Fish Pathology </a:t>
            </a:r>
            <a:br>
              <a:rPr lang="en-AU" sz="2800" b="1" dirty="0" smtClean="0">
                <a:solidFill>
                  <a:schemeClr val="accent2"/>
                </a:solidFill>
                <a:effectLst>
                  <a:outerShdw blurRad="38100" dist="38100" dir="2700000" algn="tl">
                    <a:srgbClr val="000000"/>
                  </a:outerShdw>
                </a:effectLst>
                <a:latin typeface="Arial" pitchFamily="34" charset="0"/>
                <a:cs typeface="Arial" pitchFamily="34" charset="0"/>
              </a:rPr>
            </a:br>
            <a:r>
              <a:rPr lang="en-AU" sz="2800" b="1" dirty="0" smtClean="0">
                <a:solidFill>
                  <a:schemeClr val="accent2"/>
                </a:solidFill>
                <a:effectLst>
                  <a:outerShdw blurRad="38100" dist="38100" dir="2700000" algn="tl">
                    <a:srgbClr val="000000"/>
                  </a:outerShdw>
                </a:effectLst>
                <a:latin typeface="Arial" pitchFamily="34" charset="0"/>
                <a:cs typeface="Arial" pitchFamily="34" charset="0"/>
              </a:rPr>
              <a:t/>
            </a:r>
            <a:br>
              <a:rPr lang="en-AU" sz="2800" b="1" dirty="0" smtClean="0">
                <a:solidFill>
                  <a:schemeClr val="accent2"/>
                </a:solidFill>
                <a:effectLst>
                  <a:outerShdw blurRad="38100" dist="38100" dir="2700000" algn="tl">
                    <a:srgbClr val="000000"/>
                  </a:outerShdw>
                </a:effectLst>
                <a:latin typeface="Arial" pitchFamily="34" charset="0"/>
                <a:cs typeface="Arial" pitchFamily="34" charset="0"/>
              </a:rPr>
            </a:br>
            <a:r>
              <a:rPr lang="en-AU" sz="2800" b="1" dirty="0" smtClean="0">
                <a:solidFill>
                  <a:schemeClr val="accent2"/>
                </a:solidFill>
                <a:effectLst>
                  <a:outerShdw blurRad="38100" dist="38100" dir="2700000" algn="tl">
                    <a:srgbClr val="000000"/>
                  </a:outerShdw>
                </a:effectLst>
                <a:latin typeface="Arial" pitchFamily="34" charset="0"/>
                <a:cs typeface="Arial" pitchFamily="34" charset="0"/>
              </a:rPr>
              <a:t>Part 11. </a:t>
            </a:r>
            <a:r>
              <a:rPr lang="en-US" sz="2800" b="1" dirty="0">
                <a:solidFill>
                  <a:schemeClr val="accent2"/>
                </a:solidFill>
                <a:effectLst>
                  <a:outerShdw blurRad="38100" dist="38100" dir="2700000" algn="tl">
                    <a:srgbClr val="000000"/>
                  </a:outerShdw>
                </a:effectLst>
                <a:latin typeface="Arial" pitchFamily="34" charset="0"/>
                <a:cs typeface="Arial" pitchFamily="34" charset="0"/>
              </a:rPr>
              <a:t>Pathology </a:t>
            </a:r>
            <a:r>
              <a:rPr lang="en-US" sz="2800" b="1" dirty="0" smtClean="0">
                <a:solidFill>
                  <a:schemeClr val="accent2"/>
                </a:solidFill>
                <a:effectLst>
                  <a:outerShdw blurRad="38100" dist="38100" dir="2700000" algn="tl">
                    <a:srgbClr val="000000"/>
                  </a:outerShdw>
                </a:effectLst>
                <a:latin typeface="Arial" pitchFamily="34" charset="0"/>
                <a:cs typeface="Arial" pitchFamily="34" charset="0"/>
              </a:rPr>
              <a:t>of </a:t>
            </a:r>
            <a:r>
              <a:rPr lang="en-US" sz="2800" b="1" dirty="0">
                <a:solidFill>
                  <a:schemeClr val="accent2"/>
                </a:solidFill>
                <a:effectLst>
                  <a:outerShdw blurRad="38100" dist="38100" dir="2700000" algn="tl">
                    <a:srgbClr val="000000"/>
                  </a:outerShdw>
                </a:effectLst>
                <a:latin typeface="Arial" pitchFamily="34" charset="0"/>
                <a:cs typeface="Arial" pitchFamily="34" charset="0"/>
              </a:rPr>
              <a:t>circulatory / respiratory system – heart, </a:t>
            </a:r>
            <a:r>
              <a:rPr lang="en-US" sz="2800" b="1" dirty="0" smtClean="0">
                <a:solidFill>
                  <a:schemeClr val="accent2"/>
                </a:solidFill>
                <a:effectLst>
                  <a:outerShdw blurRad="38100" dist="38100" dir="2700000" algn="tl">
                    <a:srgbClr val="000000"/>
                  </a:outerShdw>
                </a:effectLst>
                <a:latin typeface="Arial" pitchFamily="34" charset="0"/>
                <a:cs typeface="Arial" pitchFamily="34" charset="0"/>
              </a:rPr>
              <a:t>vessels and gills</a:t>
            </a:r>
            <a:br>
              <a:rPr lang="en-US" sz="2800" b="1" dirty="0" smtClean="0">
                <a:solidFill>
                  <a:schemeClr val="accent2"/>
                </a:solidFill>
                <a:effectLst>
                  <a:outerShdw blurRad="38100" dist="38100" dir="2700000" algn="tl">
                    <a:srgbClr val="000000"/>
                  </a:outerShdw>
                </a:effectLst>
                <a:latin typeface="Arial" pitchFamily="34" charset="0"/>
                <a:cs typeface="Arial" pitchFamily="34" charset="0"/>
              </a:rPr>
            </a:br>
            <a:r>
              <a:rPr lang="en-US" sz="2800" b="1" dirty="0" smtClean="0">
                <a:solidFill>
                  <a:schemeClr val="accent2"/>
                </a:solidFill>
                <a:effectLst>
                  <a:outerShdw blurRad="38100" dist="38100" dir="2700000" algn="tl">
                    <a:srgbClr val="000000"/>
                  </a:outerShdw>
                </a:effectLst>
                <a:latin typeface="Arial" pitchFamily="34" charset="0"/>
                <a:cs typeface="Arial" pitchFamily="34" charset="0"/>
              </a:rPr>
              <a:t/>
            </a:r>
            <a:br>
              <a:rPr lang="en-US" sz="2800" b="1" dirty="0" smtClean="0">
                <a:solidFill>
                  <a:schemeClr val="accent2"/>
                </a:solidFill>
                <a:effectLst>
                  <a:outerShdw blurRad="38100" dist="38100" dir="2700000" algn="tl">
                    <a:srgbClr val="000000"/>
                  </a:outerShdw>
                </a:effectLst>
                <a:latin typeface="Arial" pitchFamily="34" charset="0"/>
                <a:cs typeface="Arial" pitchFamily="34" charset="0"/>
              </a:rPr>
            </a:br>
            <a:r>
              <a:rPr lang="en-US" sz="2800" b="1" dirty="0" smtClean="0">
                <a:solidFill>
                  <a:schemeClr val="accent2"/>
                </a:solidFill>
                <a:effectLst>
                  <a:outerShdw blurRad="38100" dist="38100" dir="2700000" algn="tl">
                    <a:srgbClr val="000000"/>
                  </a:outerShdw>
                </a:effectLst>
                <a:latin typeface="Arial" pitchFamily="34" charset="0"/>
                <a:cs typeface="Arial" pitchFamily="34" charset="0"/>
              </a:rPr>
              <a:t>Section A: Heart &amp; Vessels </a:t>
            </a:r>
            <a:br>
              <a:rPr lang="en-US" sz="2800" b="1" dirty="0" smtClean="0">
                <a:solidFill>
                  <a:schemeClr val="accent2"/>
                </a:solidFill>
                <a:effectLst>
                  <a:outerShdw blurRad="38100" dist="38100" dir="2700000" algn="tl">
                    <a:srgbClr val="000000"/>
                  </a:outerShdw>
                </a:effectLst>
                <a:latin typeface="Arial" pitchFamily="34" charset="0"/>
                <a:cs typeface="Arial" pitchFamily="34" charset="0"/>
              </a:rPr>
            </a:br>
            <a:r>
              <a:rPr lang="en-US" sz="2800" b="1" dirty="0" smtClean="0">
                <a:solidFill>
                  <a:schemeClr val="accent2"/>
                </a:solidFill>
                <a:effectLst>
                  <a:outerShdw blurRad="38100" dist="38100" dir="2700000" algn="tl">
                    <a:srgbClr val="000000"/>
                  </a:outerShdw>
                </a:effectLst>
                <a:latin typeface="Arial" pitchFamily="34" charset="0"/>
                <a:cs typeface="Arial" pitchFamily="34" charset="0"/>
              </a:rPr>
              <a:t>Part </a:t>
            </a:r>
            <a:r>
              <a:rPr lang="en-US" sz="2800" b="1" dirty="0" smtClean="0">
                <a:solidFill>
                  <a:schemeClr val="accent2"/>
                </a:solidFill>
                <a:effectLst>
                  <a:outerShdw blurRad="38100" dist="38100" dir="2700000" algn="tl">
                    <a:srgbClr val="000000"/>
                  </a:outerShdw>
                </a:effectLst>
                <a:latin typeface="Arial" pitchFamily="34" charset="0"/>
                <a:cs typeface="Arial" pitchFamily="34" charset="0"/>
              </a:rPr>
              <a:t>I: </a:t>
            </a:r>
            <a:r>
              <a:rPr lang="en-US" sz="2800" b="1" dirty="0" smtClean="0">
                <a:solidFill>
                  <a:schemeClr val="accent2"/>
                </a:solidFill>
                <a:effectLst>
                  <a:outerShdw blurRad="38100" dist="38100" dir="2700000" algn="tl">
                    <a:srgbClr val="000000"/>
                  </a:outerShdw>
                </a:effectLst>
                <a:latin typeface="Arial" pitchFamily="34" charset="0"/>
                <a:cs typeface="Arial" pitchFamily="34" charset="0"/>
              </a:rPr>
              <a:t>Anatomy &amp; </a:t>
            </a:r>
            <a:r>
              <a:rPr lang="en-US" sz="2800" b="1" dirty="0" smtClean="0">
                <a:solidFill>
                  <a:schemeClr val="accent2"/>
                </a:solidFill>
                <a:effectLst>
                  <a:outerShdw blurRad="38100" dist="38100" dir="2700000" algn="tl">
                    <a:srgbClr val="000000"/>
                  </a:outerShdw>
                </a:effectLst>
                <a:latin typeface="Arial" pitchFamily="34" charset="0"/>
                <a:cs typeface="Arial" pitchFamily="34" charset="0"/>
              </a:rPr>
              <a:t>microanatomy of the heart &amp; vessels</a:t>
            </a:r>
            <a:endParaRPr lang="en-AU" sz="2700" b="1" dirty="0" smtClean="0">
              <a:solidFill>
                <a:schemeClr val="accent2"/>
              </a:solidFill>
              <a:effectLst>
                <a:outerShdw blurRad="38100" dist="38100" dir="2700000" algn="tl">
                  <a:srgbClr val="000000">
                    <a:alpha val="43137"/>
                  </a:srgbClr>
                </a:outerShdw>
              </a:effectLst>
              <a:latin typeface="Arial" pitchFamily="34" charset="0"/>
              <a:cs typeface="Arial" pitchFamily="34" charset="0"/>
            </a:endParaRPr>
          </a:p>
        </p:txBody>
      </p:sp>
      <p:sp>
        <p:nvSpPr>
          <p:cNvPr id="2051" name="Rectangle 3"/>
          <p:cNvSpPr>
            <a:spLocks noGrp="1" noChangeArrowheads="1"/>
          </p:cNvSpPr>
          <p:nvPr>
            <p:ph type="subTitle" idx="1"/>
          </p:nvPr>
        </p:nvSpPr>
        <p:spPr>
          <a:xfrm>
            <a:off x="1500166" y="3429000"/>
            <a:ext cx="6572296" cy="2571768"/>
          </a:xfrm>
        </p:spPr>
        <p:txBody>
          <a:bodyPr>
            <a:noAutofit/>
          </a:bodyPr>
          <a:lstStyle/>
          <a:p>
            <a:pPr>
              <a:defRPr/>
            </a:pPr>
            <a:r>
              <a:rPr lang="en-AU" sz="2000" dirty="0" smtClean="0">
                <a:effectLst>
                  <a:outerShdw blurRad="38100" dist="38100" dir="2700000" algn="tl">
                    <a:srgbClr val="C0C0C0"/>
                  </a:outerShdw>
                </a:effectLst>
                <a:latin typeface="Arial" charset="0"/>
              </a:rPr>
              <a:t>Prepared by Judith Handlinger </a:t>
            </a:r>
          </a:p>
          <a:p>
            <a:pPr>
              <a:defRPr/>
            </a:pPr>
            <a:r>
              <a:rPr lang="en-AU" sz="1200" b="0" i="1" cap="none" spc="0" dirty="0" smtClean="0">
                <a:solidFill>
                  <a:prstClr val="black"/>
                </a:solidFill>
                <a:effectLst>
                  <a:outerShdw blurRad="38100" dist="38100" dir="2700000" algn="tl">
                    <a:srgbClr val="C0C0C0"/>
                  </a:outerShdw>
                </a:effectLst>
                <a:latin typeface="Arial" charset="0"/>
              </a:rPr>
              <a:t>With the support of  </a:t>
            </a:r>
            <a:r>
              <a:rPr lang="en-AU" sz="1400" dirty="0" smtClean="0">
                <a:effectLst>
                  <a:outerShdw blurRad="38100" dist="38100" dir="2700000" algn="tl">
                    <a:srgbClr val="C0C0C0"/>
                  </a:outerShdw>
                </a:effectLst>
                <a:latin typeface="Arial" charset="0"/>
              </a:rPr>
              <a:t>The Fish Health Unit, Animal Health Laboratory, Department Of Primary Industries, Parks, Water and Environment,</a:t>
            </a:r>
          </a:p>
          <a:p>
            <a:pPr>
              <a:defRPr/>
            </a:pPr>
            <a:r>
              <a:rPr lang="en-AU" sz="1400" dirty="0" smtClean="0">
                <a:effectLst>
                  <a:outerShdw blurRad="38100" dist="38100" dir="2700000" algn="tl">
                    <a:srgbClr val="C0C0C0"/>
                  </a:outerShdw>
                </a:effectLst>
                <a:latin typeface="Arial" charset="0"/>
              </a:rPr>
              <a:t>Tasmania, </a:t>
            </a:r>
          </a:p>
          <a:p>
            <a:pPr>
              <a:defRPr/>
            </a:pPr>
            <a:r>
              <a:rPr lang="en-AU" sz="1200" b="0" i="1" cap="none" dirty="0" smtClean="0">
                <a:effectLst>
                  <a:outerShdw blurRad="38100" dist="38100" dir="2700000" algn="tl">
                    <a:srgbClr val="C0C0C0"/>
                  </a:outerShdw>
                </a:effectLst>
                <a:latin typeface="Arial" pitchFamily="34" charset="0"/>
                <a:cs typeface="Arial" pitchFamily="34" charset="0"/>
              </a:rPr>
              <a:t>for</a:t>
            </a:r>
            <a:r>
              <a:rPr lang="en-AU" sz="1200" b="0" i="1" cap="none" dirty="0" smtClean="0">
                <a:effectLst>
                  <a:outerShdw blurRad="38100" dist="38100" dir="2700000" algn="tl">
                    <a:srgbClr val="C0C0C0"/>
                  </a:outerShdw>
                </a:effectLst>
                <a:latin typeface="Arial" charset="0"/>
              </a:rPr>
              <a:t> </a:t>
            </a:r>
          </a:p>
          <a:p>
            <a:pPr>
              <a:defRPr/>
            </a:pPr>
            <a:r>
              <a:rPr lang="en-AU" sz="1800" dirty="0" smtClean="0">
                <a:effectLst>
                  <a:outerShdw blurRad="38100" dist="38100" dir="2700000" algn="tl">
                    <a:srgbClr val="C0C0C0"/>
                  </a:outerShdw>
                </a:effectLst>
                <a:latin typeface="Arial" charset="0"/>
              </a:rPr>
              <a:t>The</a:t>
            </a:r>
            <a:r>
              <a:rPr lang="en-AU" dirty="0" smtClean="0">
                <a:effectLst>
                  <a:outerShdw blurRad="38100" dist="38100" dir="2700000" algn="tl">
                    <a:srgbClr val="C0C0C0"/>
                  </a:outerShdw>
                </a:effectLst>
                <a:latin typeface="Arial" charset="0"/>
              </a:rPr>
              <a:t> </a:t>
            </a:r>
            <a:r>
              <a:rPr lang="en-AU" sz="1800" dirty="0" smtClean="0">
                <a:effectLst>
                  <a:outerShdw blurRad="38100" dist="38100" dir="2700000" algn="tl">
                    <a:srgbClr val="C0C0C0"/>
                  </a:outerShdw>
                </a:effectLst>
                <a:latin typeface="Arial" charset="0"/>
              </a:rPr>
              <a:t>Australian Animal Pathology Standards (AAPSP) program</a:t>
            </a:r>
            <a:r>
              <a:rPr lang="en-AU" sz="1800" dirty="0" smtClean="0">
                <a:solidFill>
                  <a:schemeClr val="bg2"/>
                </a:solidFill>
                <a:effectLst>
                  <a:outerShdw blurRad="38100" dist="38100" dir="2700000" algn="tl">
                    <a:srgbClr val="C0C0C0"/>
                  </a:outerShdw>
                </a:effectLst>
                <a:latin typeface="Arial" charset="0"/>
              </a:rPr>
              <a:t>  </a:t>
            </a:r>
            <a:endParaRPr lang="en-AU" sz="2000" dirty="0" smtClean="0">
              <a:solidFill>
                <a:schemeClr val="bg2"/>
              </a:solidFill>
              <a:effectLst>
                <a:outerShdw blurRad="38100" dist="38100" dir="2700000" algn="tl">
                  <a:srgbClr val="C0C0C0"/>
                </a:outerShdw>
              </a:effectLst>
              <a:latin typeface="Arial" charset="0"/>
            </a:endParaRPr>
          </a:p>
        </p:txBody>
      </p:sp>
      <p:pic>
        <p:nvPicPr>
          <p:cNvPr id="3076" name="Picture 6" descr="header_logo"/>
          <p:cNvPicPr>
            <a:picLocks noChangeAspect="1" noChangeArrowheads="1"/>
          </p:cNvPicPr>
          <p:nvPr/>
        </p:nvPicPr>
        <p:blipFill>
          <a:blip r:embed="rId3" cstate="screen"/>
          <a:srcRect/>
          <a:stretch>
            <a:fillRect/>
          </a:stretch>
        </p:blipFill>
        <p:spPr bwMode="auto">
          <a:xfrm>
            <a:off x="285720" y="6309320"/>
            <a:ext cx="740178" cy="395869"/>
          </a:xfrm>
          <a:prstGeom prst="rect">
            <a:avLst/>
          </a:prstGeom>
          <a:noFill/>
          <a:ln w="9525">
            <a:noFill/>
            <a:miter lim="800000"/>
            <a:headEnd/>
            <a:tailEnd/>
          </a:ln>
        </p:spPr>
      </p:pic>
      <p:pic>
        <p:nvPicPr>
          <p:cNvPr id="3077" name="Picture 7" descr="new_logo_backed Tas07"/>
          <p:cNvPicPr>
            <a:picLocks noChangeAspect="1" noChangeArrowheads="1"/>
          </p:cNvPicPr>
          <p:nvPr/>
        </p:nvPicPr>
        <p:blipFill>
          <a:blip r:embed="rId4" cstate="screen"/>
          <a:srcRect/>
          <a:stretch>
            <a:fillRect/>
          </a:stretch>
        </p:blipFill>
        <p:spPr bwMode="auto">
          <a:xfrm>
            <a:off x="7786710" y="5643578"/>
            <a:ext cx="1117630" cy="91155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rt-31 seahse hrt-anat-VvBx10-s.jpg"/>
          <p:cNvPicPr>
            <a:picLocks noGrp="1" noChangeAspect="1"/>
          </p:cNvPicPr>
          <p:nvPr isPhoto="1"/>
        </p:nvPicPr>
        <p:blipFill>
          <a:blip r:embed="rId2" cstate="screen">
            <a:lum/>
          </a:blip>
          <a:stretch>
            <a:fillRect/>
          </a:stretch>
        </p:blipFill>
        <p:spPr>
          <a:xfrm>
            <a:off x="0" y="36513"/>
            <a:ext cx="9144000" cy="6784975"/>
          </a:xfrm>
          <a:prstGeom prst="rect">
            <a:avLst/>
          </a:prstGeom>
          <a:noFill/>
          <a:ln>
            <a:noFill/>
          </a:ln>
        </p:spPr>
      </p:pic>
      <p:sp>
        <p:nvSpPr>
          <p:cNvPr id="3" name="TextBox 2"/>
          <p:cNvSpPr txBox="1"/>
          <p:nvPr/>
        </p:nvSpPr>
        <p:spPr>
          <a:xfrm>
            <a:off x="359532" y="260648"/>
            <a:ext cx="8424936" cy="646331"/>
          </a:xfrm>
          <a:prstGeom prst="rect">
            <a:avLst/>
          </a:prstGeom>
          <a:solidFill>
            <a:srgbClr val="FFFFFF">
              <a:alpha val="50196"/>
            </a:srgbClr>
          </a:solidFill>
          <a:ln>
            <a:noFill/>
          </a:ln>
          <a:effectLst>
            <a:outerShdw blurRad="44450" dist="27940" dir="5400000" algn="ctr">
              <a:srgbClr val="000000">
                <a:alpha val="32000"/>
              </a:srgbClr>
            </a:outerShdw>
          </a:effectLst>
        </p:spPr>
        <p:txBody>
          <a:bodyPr wrap="square" rtlCol="0">
            <a:spAutoFit/>
          </a:bodyPr>
          <a:lstStyle/>
          <a:p>
            <a:r>
              <a:rPr lang="en-AU" dirty="0" smtClean="0"/>
              <a:t>Showing the junction between the ventricle and </a:t>
            </a:r>
            <a:r>
              <a:rPr lang="en-AU" dirty="0" err="1" smtClean="0"/>
              <a:t>bulbus</a:t>
            </a:r>
            <a:r>
              <a:rPr lang="en-AU" dirty="0" smtClean="0"/>
              <a:t>, with the </a:t>
            </a:r>
            <a:r>
              <a:rPr lang="en-AU" dirty="0" err="1" smtClean="0"/>
              <a:t>ventriculo</a:t>
            </a:r>
            <a:r>
              <a:rPr lang="en-AU" dirty="0" smtClean="0"/>
              <a:t>-bulbar valve.  </a:t>
            </a:r>
          </a:p>
        </p:txBody>
      </p:sp>
      <p:sp>
        <p:nvSpPr>
          <p:cNvPr id="5" name="Rectangle 4"/>
          <p:cNvSpPr/>
          <p:nvPr/>
        </p:nvSpPr>
        <p:spPr>
          <a:xfrm>
            <a:off x="3059832" y="3284984"/>
            <a:ext cx="2160240" cy="1656184"/>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Hrt-31 seahse hrt-anat-elastin junction-s.jpg"/>
          <p:cNvPicPr>
            <a:picLocks noGrp="1" noChangeAspect="1"/>
          </p:cNvPicPr>
          <p:nvPr isPhoto="1"/>
        </p:nvPicPr>
        <p:blipFill>
          <a:blip r:embed="rId3" cstate="screen">
            <a:lum/>
          </a:blip>
          <a:stretch>
            <a:fillRect/>
          </a:stretch>
        </p:blipFill>
        <p:spPr>
          <a:xfrm>
            <a:off x="755576" y="1194322"/>
            <a:ext cx="7632848" cy="5663679"/>
          </a:xfrm>
          <a:prstGeom prst="rect">
            <a:avLst/>
          </a:prstGeom>
          <a:noFill/>
          <a:ln>
            <a:solidFill>
              <a:schemeClr val="tx1">
                <a:lumMod val="65000"/>
                <a:lumOff val="35000"/>
              </a:schemeClr>
            </a:solidFill>
          </a:ln>
        </p:spPr>
      </p:pic>
      <p:sp>
        <p:nvSpPr>
          <p:cNvPr id="7" name="TextBox 6"/>
          <p:cNvSpPr txBox="1"/>
          <p:nvPr/>
        </p:nvSpPr>
        <p:spPr>
          <a:xfrm>
            <a:off x="755576" y="1196752"/>
            <a:ext cx="7669360" cy="646331"/>
          </a:xfrm>
          <a:prstGeom prst="rect">
            <a:avLst/>
          </a:prstGeom>
          <a:solidFill>
            <a:srgbClr val="FFFFFF">
              <a:alpha val="50196"/>
            </a:srgbClr>
          </a:solidFill>
          <a:ln>
            <a:noFill/>
          </a:ln>
          <a:effectLst>
            <a:outerShdw blurRad="44450" dist="27940" dir="5400000" algn="ctr">
              <a:srgbClr val="000000">
                <a:alpha val="32000"/>
              </a:srgbClr>
            </a:outerShdw>
          </a:effectLst>
        </p:spPr>
        <p:txBody>
          <a:bodyPr wrap="square" rtlCol="0">
            <a:spAutoFit/>
          </a:bodyPr>
          <a:lstStyle/>
          <a:p>
            <a:r>
              <a:rPr lang="en-AU" dirty="0" smtClean="0"/>
              <a:t>2. Detail of the </a:t>
            </a:r>
            <a:r>
              <a:rPr lang="en-AU" dirty="0" err="1" smtClean="0"/>
              <a:t>bulbus</a:t>
            </a:r>
            <a:r>
              <a:rPr lang="en-AU" dirty="0" smtClean="0"/>
              <a:t> margin showing the high level of basophilic staining </a:t>
            </a:r>
            <a:r>
              <a:rPr lang="en-AU" dirty="0" err="1" smtClean="0"/>
              <a:t>elastin</a:t>
            </a:r>
            <a:r>
              <a:rPr lang="en-AU" dirty="0" smtClean="0"/>
              <a:t>  in this vessel wall, &amp; the highly folded lining cells.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N-heart 063176-3 x4-LRs.jpg"/>
          <p:cNvPicPr>
            <a:picLocks noGrp="1" noChangeAspect="1"/>
          </p:cNvPicPr>
          <p:nvPr isPhoto="1"/>
        </p:nvPicPr>
        <p:blipFill>
          <a:blip r:embed="rId2" cstate="screen">
            <a:lum bright="-5000" contrast="15000"/>
          </a:blip>
          <a:stretch>
            <a:fillRect/>
          </a:stretch>
        </p:blipFill>
        <p:spPr>
          <a:xfrm>
            <a:off x="0" y="36513"/>
            <a:ext cx="9144000" cy="6784975"/>
          </a:xfrm>
          <a:prstGeom prst="rect">
            <a:avLst/>
          </a:prstGeom>
          <a:noFill/>
          <a:ln>
            <a:noFill/>
          </a:ln>
        </p:spPr>
      </p:pic>
      <p:sp>
        <p:nvSpPr>
          <p:cNvPr id="3" name="TextBox 2"/>
          <p:cNvSpPr txBox="1"/>
          <p:nvPr/>
        </p:nvSpPr>
        <p:spPr>
          <a:xfrm>
            <a:off x="179512" y="0"/>
            <a:ext cx="8748464" cy="1477328"/>
          </a:xfrm>
          <a:prstGeom prst="rect">
            <a:avLst/>
          </a:prstGeom>
          <a:solidFill>
            <a:srgbClr val="FFFFFF">
              <a:alpha val="50196"/>
            </a:srgbClr>
          </a:solidFill>
          <a:ln>
            <a:noFill/>
          </a:ln>
          <a:effectLst>
            <a:outerShdw blurRad="44450" dist="27940" dir="5400000" algn="ctr">
              <a:srgbClr val="000000">
                <a:alpha val="32000"/>
              </a:srgbClr>
            </a:outerShdw>
          </a:effectLst>
        </p:spPr>
        <p:txBody>
          <a:bodyPr wrap="square" rtlCol="0">
            <a:spAutoFit/>
          </a:bodyPr>
          <a:lstStyle/>
          <a:p>
            <a:r>
              <a:rPr lang="en-AU" dirty="0" smtClean="0"/>
              <a:t>Heart of Atlantic salmon fry, ~ 0.4g, normal other than bacterial gill disease,  through the  </a:t>
            </a:r>
            <a:r>
              <a:rPr lang="en-AU" dirty="0" err="1" smtClean="0"/>
              <a:t>atrioventricular</a:t>
            </a:r>
            <a:r>
              <a:rPr lang="en-AU" dirty="0" smtClean="0"/>
              <a:t> (AV) valve &amp; the margin of the </a:t>
            </a:r>
            <a:r>
              <a:rPr lang="en-AU" dirty="0" err="1" smtClean="0"/>
              <a:t>ventriculo</a:t>
            </a:r>
            <a:r>
              <a:rPr lang="en-AU" dirty="0" smtClean="0"/>
              <a:t>-bulbar valve, showing the direction of blood flow. The skeletal cavity constrains cardiac / pericardial expansion in a </a:t>
            </a:r>
            <a:r>
              <a:rPr lang="en-AU" dirty="0" err="1" smtClean="0"/>
              <a:t>dorsoventral</a:t>
            </a:r>
            <a:r>
              <a:rPr lang="en-AU" dirty="0" smtClean="0"/>
              <a:t> direction, though more lateral movement is possible.  Note the thin wall of this very young fry, which will increase as the fish develops. </a:t>
            </a:r>
            <a:endParaRPr lang="en-AU" dirty="0"/>
          </a:p>
        </p:txBody>
      </p:sp>
      <p:sp>
        <p:nvSpPr>
          <p:cNvPr id="4" name="Curved Left Arrow 3"/>
          <p:cNvSpPr/>
          <p:nvPr/>
        </p:nvSpPr>
        <p:spPr>
          <a:xfrm>
            <a:off x="5508104" y="1124744"/>
            <a:ext cx="360040" cy="1080120"/>
          </a:xfrm>
          <a:prstGeom prst="curvedLeftArrow">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Down Arrow 6"/>
          <p:cNvSpPr/>
          <p:nvPr/>
        </p:nvSpPr>
        <p:spPr>
          <a:xfrm rot="-720000">
            <a:off x="5261719" y="3153687"/>
            <a:ext cx="91440" cy="2468880"/>
          </a:xfrm>
          <a:prstGeom prst="downArrow">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3250300 Cod heart L863-LRs.jpg"/>
          <p:cNvPicPr>
            <a:picLocks noGrp="1" noChangeAspect="1"/>
          </p:cNvPicPr>
          <p:nvPr isPhoto="1"/>
        </p:nvPicPr>
        <p:blipFill>
          <a:blip r:embed="rId2" cstate="screen">
            <a:lum/>
          </a:blip>
          <a:stretch>
            <a:fillRect/>
          </a:stretch>
        </p:blipFill>
        <p:spPr>
          <a:xfrm>
            <a:off x="-24003" y="-18002"/>
            <a:ext cx="9168003" cy="6876002"/>
          </a:xfrm>
          <a:prstGeom prst="rect">
            <a:avLst/>
          </a:prstGeom>
          <a:noFill/>
          <a:ln>
            <a:noFill/>
          </a:ln>
        </p:spPr>
      </p:pic>
      <p:sp>
        <p:nvSpPr>
          <p:cNvPr id="3" name="TextBox 2"/>
          <p:cNvSpPr txBox="1"/>
          <p:nvPr/>
        </p:nvSpPr>
        <p:spPr>
          <a:xfrm>
            <a:off x="0" y="0"/>
            <a:ext cx="9144000" cy="1754326"/>
          </a:xfrm>
          <a:prstGeom prst="rect">
            <a:avLst/>
          </a:prstGeom>
          <a:solidFill>
            <a:srgbClr val="FFFFFF">
              <a:alpha val="50196"/>
            </a:srgbClr>
          </a:solidFill>
          <a:ln>
            <a:noFill/>
          </a:ln>
          <a:effectLst>
            <a:outerShdw blurRad="44450" dist="27940" dir="5400000" algn="ctr">
              <a:srgbClr val="000000">
                <a:alpha val="32000"/>
              </a:srgbClr>
            </a:outerShdw>
          </a:effectLst>
        </p:spPr>
        <p:txBody>
          <a:bodyPr wrap="square" rtlCol="0">
            <a:spAutoFit/>
          </a:bodyPr>
          <a:lstStyle/>
          <a:p>
            <a:r>
              <a:rPr lang="en-AU" dirty="0" smtClean="0">
                <a:effectLst>
                  <a:outerShdw blurRad="38100" dist="38100" dir="2700000" algn="tl">
                    <a:srgbClr val="000000">
                      <a:alpha val="43137"/>
                    </a:srgbClr>
                  </a:outerShdw>
                </a:effectLst>
              </a:rPr>
              <a:t>Heart musculature strength varies with size and level of activity, continued:</a:t>
            </a:r>
            <a:r>
              <a:rPr lang="en-AU" dirty="0" smtClean="0"/>
              <a:t> Compare the ventricle of the sessile sea-dragon &amp; very young salmonid with this wild caught Red cod </a:t>
            </a:r>
            <a:r>
              <a:rPr lang="en-AU" i="1" dirty="0" smtClean="0"/>
              <a:t>(</a:t>
            </a:r>
            <a:r>
              <a:rPr lang="en-AU" i="1" dirty="0" err="1" smtClean="0"/>
              <a:t>Pseudophycis</a:t>
            </a:r>
            <a:r>
              <a:rPr lang="en-AU" i="1" dirty="0" smtClean="0"/>
              <a:t> </a:t>
            </a:r>
            <a:r>
              <a:rPr lang="en-AU" i="1" dirty="0" err="1" smtClean="0"/>
              <a:t>brachus</a:t>
            </a:r>
            <a:r>
              <a:rPr lang="en-AU" dirty="0" smtClean="0"/>
              <a:t>) – a larger, fast-growing &amp; moderately active predator living at moderate depths. More active than the sea dragon, less so than many top predators. The muscular </a:t>
            </a:r>
            <a:r>
              <a:rPr lang="en-AU" dirty="0" err="1" smtClean="0"/>
              <a:t>trabeculae</a:t>
            </a:r>
            <a:r>
              <a:rPr lang="en-AU" dirty="0" smtClean="0"/>
              <a:t> of the ventricle are much better developed than in the sea-dragon, but there is little obvious outer compact myocardium layer (CM, see bracket, left).   </a:t>
            </a:r>
            <a:endParaRPr lang="en-AU" dirty="0"/>
          </a:p>
        </p:txBody>
      </p:sp>
      <p:sp>
        <p:nvSpPr>
          <p:cNvPr id="4" name="Right Brace 3"/>
          <p:cNvSpPr/>
          <p:nvPr/>
        </p:nvSpPr>
        <p:spPr>
          <a:xfrm rot="-3360000">
            <a:off x="1403648" y="4149080"/>
            <a:ext cx="216024" cy="144016"/>
          </a:xfrm>
          <a:prstGeom prst="righ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TextBox 4"/>
          <p:cNvSpPr txBox="1"/>
          <p:nvPr/>
        </p:nvSpPr>
        <p:spPr>
          <a:xfrm>
            <a:off x="1475656" y="3789040"/>
            <a:ext cx="505267" cy="369332"/>
          </a:xfrm>
          <a:prstGeom prst="rect">
            <a:avLst/>
          </a:prstGeom>
          <a:noFill/>
        </p:spPr>
        <p:txBody>
          <a:bodyPr wrap="none" rtlCol="0">
            <a:spAutoFit/>
          </a:bodyPr>
          <a:lstStyle/>
          <a:p>
            <a:r>
              <a:rPr lang="en-US" b="1" dirty="0" smtClean="0"/>
              <a:t>CM</a:t>
            </a:r>
            <a:endParaRPr lang="en-US"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Hrt-X 060527-N x4-s.jpg"/>
          <p:cNvPicPr>
            <a:picLocks noGrp="1" noChangeAspect="1"/>
          </p:cNvPicPr>
          <p:nvPr isPhoto="1"/>
        </p:nvPicPr>
        <p:blipFill>
          <a:blip r:embed="rId2" cstate="screen">
            <a:lum bright="4000" contrast="12000"/>
          </a:blip>
          <a:stretch>
            <a:fillRect/>
          </a:stretch>
        </p:blipFill>
        <p:spPr>
          <a:xfrm>
            <a:off x="744652" y="1178110"/>
            <a:ext cx="7654696" cy="5679890"/>
          </a:xfrm>
          <a:prstGeom prst="rect">
            <a:avLst/>
          </a:prstGeom>
          <a:noFill/>
          <a:ln>
            <a:noFill/>
          </a:ln>
        </p:spPr>
      </p:pic>
      <p:sp>
        <p:nvSpPr>
          <p:cNvPr id="9" name="TextBox 8"/>
          <p:cNvSpPr txBox="1"/>
          <p:nvPr/>
        </p:nvSpPr>
        <p:spPr>
          <a:xfrm>
            <a:off x="179512" y="0"/>
            <a:ext cx="8964488" cy="1200329"/>
          </a:xfrm>
          <a:prstGeom prst="rect">
            <a:avLst/>
          </a:prstGeom>
          <a:noFill/>
          <a:ln>
            <a:noFill/>
          </a:ln>
          <a:effectLst>
            <a:outerShdw blurRad="44450" dist="27940" dir="5400000" algn="ctr">
              <a:srgbClr val="000000">
                <a:alpha val="32000"/>
              </a:srgbClr>
            </a:outerShdw>
          </a:effectLst>
        </p:spPr>
        <p:txBody>
          <a:bodyPr wrap="square" rtlCol="0">
            <a:spAutoFit/>
          </a:bodyPr>
          <a:lstStyle/>
          <a:p>
            <a:r>
              <a:rPr lang="en-AU" dirty="0" smtClean="0"/>
              <a:t>The ventricle wall of a </a:t>
            </a:r>
            <a:r>
              <a:rPr lang="en-AU" b="1" dirty="0" smtClean="0"/>
              <a:t>typical predator such as this salmon </a:t>
            </a:r>
            <a:r>
              <a:rPr lang="en-AU" dirty="0" smtClean="0"/>
              <a:t>is much thicker than the above examples, to sustain prolonged bursts of speed. It forms an outer dense or </a:t>
            </a:r>
            <a:r>
              <a:rPr lang="en-AU" dirty="0" smtClean="0">
                <a:effectLst>
                  <a:outerShdw blurRad="38100" dist="38100" dir="2700000" algn="tl">
                    <a:srgbClr val="000000">
                      <a:alpha val="43137"/>
                    </a:srgbClr>
                  </a:outerShdw>
                </a:effectLst>
              </a:rPr>
              <a:t>compact layer </a:t>
            </a:r>
            <a:r>
              <a:rPr lang="en-AU" dirty="0" smtClean="0"/>
              <a:t>as shown, occupying 30-40% of the ventricle in larger salmon. The   extensive spongy layer fills much of the remainder, (approximately   1/3 to  1/2).  </a:t>
            </a:r>
            <a:endParaRPr lang="en-AU" dirty="0"/>
          </a:p>
        </p:txBody>
      </p:sp>
      <p:cxnSp>
        <p:nvCxnSpPr>
          <p:cNvPr id="8" name="Straight Connector 7"/>
          <p:cNvCxnSpPr/>
          <p:nvPr/>
        </p:nvCxnSpPr>
        <p:spPr>
          <a:xfrm>
            <a:off x="1331640" y="2492896"/>
            <a:ext cx="792088" cy="7920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7164288" y="2492896"/>
            <a:ext cx="1152128" cy="64807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18" name="Picture 17" descr="Hrt-X 060527-N x10-s.jpg"/>
          <p:cNvPicPr>
            <a:picLocks noGrp="1" noChangeAspect="1"/>
          </p:cNvPicPr>
          <p:nvPr isPhoto="1"/>
        </p:nvPicPr>
        <p:blipFill>
          <a:blip r:embed="rId3" cstate="screen">
            <a:lum/>
          </a:blip>
          <a:stretch>
            <a:fillRect/>
          </a:stretch>
        </p:blipFill>
        <p:spPr>
          <a:xfrm>
            <a:off x="951301" y="1340768"/>
            <a:ext cx="7241397" cy="5373217"/>
          </a:xfrm>
          <a:prstGeom prst="rect">
            <a:avLst/>
          </a:prstGeom>
          <a:noFill/>
          <a:ln>
            <a:solidFill>
              <a:schemeClr val="tx1">
                <a:lumMod val="65000"/>
                <a:lumOff val="35000"/>
              </a:schemeClr>
            </a:solidFill>
          </a:ln>
        </p:spPr>
      </p:pic>
      <p:sp>
        <p:nvSpPr>
          <p:cNvPr id="19" name="TextBox 18"/>
          <p:cNvSpPr txBox="1"/>
          <p:nvPr/>
        </p:nvSpPr>
        <p:spPr>
          <a:xfrm>
            <a:off x="971600" y="1484784"/>
            <a:ext cx="7200800" cy="646331"/>
          </a:xfrm>
          <a:prstGeom prst="rect">
            <a:avLst/>
          </a:prstGeom>
          <a:solidFill>
            <a:srgbClr val="FFFFFF">
              <a:alpha val="50196"/>
            </a:srgbClr>
          </a:solidFill>
          <a:ln>
            <a:noFill/>
          </a:ln>
          <a:effectLst>
            <a:outerShdw blurRad="44450" dist="27940" dir="5400000" algn="ctr">
              <a:srgbClr val="000000">
                <a:alpha val="32000"/>
              </a:srgbClr>
            </a:outerShdw>
          </a:effectLst>
        </p:spPr>
        <p:txBody>
          <a:bodyPr wrap="square" rtlCol="0">
            <a:spAutoFit/>
          </a:bodyPr>
          <a:lstStyle/>
          <a:p>
            <a:r>
              <a:rPr lang="en-AU" dirty="0" smtClean="0"/>
              <a:t>Detail of the well vascularised outer dense muscle, with fibres of varying alignment. Endothelial covers the fibres of the spongy layer.  </a:t>
            </a:r>
            <a:endParaRPr lang="en-A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500" fill="hold"/>
                                        <p:tgtEl>
                                          <p:spTgt spid="18"/>
                                        </p:tgtEl>
                                        <p:attrNameLst>
                                          <p:attrName>ppt_w</p:attrName>
                                        </p:attrNameLst>
                                      </p:cBhvr>
                                      <p:tavLst>
                                        <p:tav tm="0">
                                          <p:val>
                                            <p:fltVal val="0"/>
                                          </p:val>
                                        </p:tav>
                                        <p:tav tm="100000">
                                          <p:val>
                                            <p:strVal val="#ppt_w"/>
                                          </p:val>
                                        </p:tav>
                                      </p:tavLst>
                                    </p:anim>
                                    <p:anim calcmode="lin" valueType="num">
                                      <p:cBhvr>
                                        <p:cTn id="14" dur="500" fill="hold"/>
                                        <p:tgtEl>
                                          <p:spTgt spid="18"/>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1640.JPG"/>
          <p:cNvPicPr>
            <a:picLocks noGrp="1" noChangeAspect="1"/>
          </p:cNvPicPr>
          <p:nvPr isPhoto="1"/>
        </p:nvPicPr>
        <p:blipFill>
          <a:blip r:embed="rId2" cstate="screen">
            <a:lum/>
          </a:blip>
          <a:stretch>
            <a:fillRect/>
          </a:stretch>
        </p:blipFill>
        <p:spPr>
          <a:xfrm>
            <a:off x="0" y="0"/>
            <a:ext cx="9144000" cy="6858000"/>
          </a:xfrm>
          <a:prstGeom prst="rect">
            <a:avLst/>
          </a:prstGeom>
          <a:noFill/>
          <a:ln>
            <a:noFill/>
          </a:ln>
        </p:spPr>
      </p:pic>
      <p:sp>
        <p:nvSpPr>
          <p:cNvPr id="4" name="TextBox 3"/>
          <p:cNvSpPr txBox="1"/>
          <p:nvPr/>
        </p:nvSpPr>
        <p:spPr>
          <a:xfrm>
            <a:off x="0" y="836712"/>
            <a:ext cx="9144000" cy="2031325"/>
          </a:xfrm>
          <a:prstGeom prst="rect">
            <a:avLst/>
          </a:prstGeom>
          <a:solidFill>
            <a:srgbClr val="FFFFFF">
              <a:alpha val="50196"/>
            </a:srgbClr>
          </a:solidFill>
          <a:ln>
            <a:noFill/>
          </a:ln>
          <a:effectLst>
            <a:outerShdw blurRad="44450" dist="27940" dir="5400000" algn="ctr">
              <a:srgbClr val="000000">
                <a:alpha val="32000"/>
              </a:srgbClr>
            </a:outerShdw>
          </a:effectLst>
        </p:spPr>
        <p:txBody>
          <a:bodyPr wrap="square" rtlCol="0">
            <a:spAutoFit/>
          </a:bodyPr>
          <a:lstStyle/>
          <a:p>
            <a:r>
              <a:rPr lang="en-AU" dirty="0" smtClean="0"/>
              <a:t>Heart of </a:t>
            </a:r>
            <a:r>
              <a:rPr lang="en-AU" dirty="0" smtClean="0">
                <a:effectLst>
                  <a:outerShdw blurRad="38100" dist="38100" dir="2700000" algn="tl">
                    <a:srgbClr val="000000">
                      <a:alpha val="43137"/>
                    </a:srgbClr>
                  </a:outerShdw>
                </a:effectLst>
              </a:rPr>
              <a:t>southern </a:t>
            </a:r>
            <a:r>
              <a:rPr lang="en-AU" dirty="0" err="1" smtClean="0">
                <a:effectLst>
                  <a:outerShdw blurRad="38100" dist="38100" dir="2700000" algn="tl">
                    <a:srgbClr val="000000">
                      <a:alpha val="43137"/>
                    </a:srgbClr>
                  </a:outerShdw>
                </a:effectLst>
              </a:rPr>
              <a:t>bluefin</a:t>
            </a:r>
            <a:r>
              <a:rPr lang="en-AU" dirty="0" smtClean="0">
                <a:effectLst>
                  <a:outerShdw blurRad="38100" dist="38100" dir="2700000" algn="tl">
                    <a:srgbClr val="000000">
                      <a:alpha val="43137"/>
                    </a:srgbClr>
                  </a:outerShdw>
                </a:effectLst>
              </a:rPr>
              <a:t> tuna</a:t>
            </a:r>
            <a:r>
              <a:rPr lang="en-AU" dirty="0" smtClean="0"/>
              <a:t>, showing the spongy layer or </a:t>
            </a:r>
            <a:r>
              <a:rPr lang="en-US" dirty="0" smtClean="0"/>
              <a:t>stratum </a:t>
            </a:r>
            <a:r>
              <a:rPr lang="en-US" dirty="0" err="1" smtClean="0"/>
              <a:t>spongiosum</a:t>
            </a:r>
            <a:r>
              <a:rPr lang="en-US" dirty="0" smtClean="0"/>
              <a:t> (SS), compact layer (wall) or stratum </a:t>
            </a:r>
            <a:r>
              <a:rPr lang="en-US" dirty="0" err="1" smtClean="0"/>
              <a:t>compactum</a:t>
            </a:r>
            <a:r>
              <a:rPr lang="en-US" dirty="0" smtClean="0"/>
              <a:t> (SC), &amp; the junction between these (J). </a:t>
            </a:r>
          </a:p>
          <a:p>
            <a:r>
              <a:rPr lang="en-US" dirty="0" smtClean="0"/>
              <a:t>Tuna have the maximum aerobic metabolic rate of any fish. Oxygen demand for this is met by a large heart size relative to other fish (but only half the heart mass of similarly sized mammals). They have a thick compact layer (up to 60% of the ventricle), &amp; high heart rate producing 4 times the cardiac output of most active </a:t>
            </a:r>
            <a:r>
              <a:rPr lang="en-US" dirty="0" err="1" smtClean="0"/>
              <a:t>teleosts</a:t>
            </a:r>
            <a:r>
              <a:rPr lang="en-US" dirty="0" smtClean="0"/>
              <a:t>. </a:t>
            </a:r>
            <a:r>
              <a:rPr lang="en-US" dirty="0" err="1" smtClean="0"/>
              <a:t>Haemoglobin</a:t>
            </a:r>
            <a:r>
              <a:rPr lang="en-US" dirty="0" smtClean="0"/>
              <a:t> concentrations are also high (similar to humans, twice that of other fish). </a:t>
            </a:r>
            <a:endParaRPr lang="en-AU" dirty="0"/>
          </a:p>
        </p:txBody>
      </p:sp>
      <p:sp>
        <p:nvSpPr>
          <p:cNvPr id="5" name="TextBox 4"/>
          <p:cNvSpPr txBox="1"/>
          <p:nvPr/>
        </p:nvSpPr>
        <p:spPr>
          <a:xfrm>
            <a:off x="0" y="2862072"/>
            <a:ext cx="9144000" cy="1200329"/>
          </a:xfrm>
          <a:prstGeom prst="rect">
            <a:avLst/>
          </a:prstGeom>
          <a:solidFill>
            <a:srgbClr val="FFFFFF">
              <a:alpha val="50196"/>
            </a:srgbClr>
          </a:solidFill>
          <a:ln>
            <a:noFill/>
          </a:ln>
          <a:effectLst>
            <a:outerShdw blurRad="44450" dist="27940" dir="5400000" algn="ctr">
              <a:srgbClr val="000000">
                <a:alpha val="32000"/>
              </a:srgbClr>
            </a:outerShdw>
          </a:effectLst>
        </p:spPr>
        <p:txBody>
          <a:bodyPr wrap="square" rtlCol="0">
            <a:spAutoFit/>
          </a:bodyPr>
          <a:lstStyle/>
          <a:p>
            <a:r>
              <a:rPr lang="en-AU" dirty="0" smtClean="0"/>
              <a:t>Though the wall of this large heart is thick, the </a:t>
            </a:r>
            <a:r>
              <a:rPr lang="en-US" dirty="0" smtClean="0"/>
              <a:t>the ratio of compact to spongy myocardium is generally similar to other active fish. [A markedly increased ratio would decrease ventricular volume, and therefore stroke volume, reducing overall heart efficiency.]</a:t>
            </a:r>
          </a:p>
          <a:p>
            <a:r>
              <a:rPr lang="en-US" dirty="0" smtClean="0"/>
              <a:t>Reference: Brill &amp; Bushnell, 1991. </a:t>
            </a:r>
          </a:p>
        </p:txBody>
      </p:sp>
      <p:sp>
        <p:nvSpPr>
          <p:cNvPr id="6" name="TextBox 5"/>
          <p:cNvSpPr txBox="1"/>
          <p:nvPr/>
        </p:nvSpPr>
        <p:spPr>
          <a:xfrm>
            <a:off x="0" y="6488668"/>
            <a:ext cx="9144000" cy="369332"/>
          </a:xfrm>
          <a:prstGeom prst="rect">
            <a:avLst/>
          </a:prstGeom>
          <a:noFill/>
          <a:ln>
            <a:noFill/>
          </a:ln>
          <a:effectLst>
            <a:outerShdw blurRad="44450" dist="27940" dir="5400000" algn="ctr">
              <a:srgbClr val="000000">
                <a:alpha val="32000"/>
              </a:srgbClr>
            </a:outerShdw>
          </a:effectLst>
        </p:spPr>
        <p:txBody>
          <a:bodyPr wrap="square" rtlCol="0">
            <a:spAutoFit/>
          </a:bodyPr>
          <a:lstStyle/>
          <a:p>
            <a:r>
              <a:rPr lang="en-AU" dirty="0" smtClean="0"/>
              <a:t>Photo from Nowak et al, 2006 (Southern </a:t>
            </a:r>
            <a:r>
              <a:rPr lang="en-AU" dirty="0" err="1" smtClean="0"/>
              <a:t>Bluefin</a:t>
            </a:r>
            <a:r>
              <a:rPr lang="en-AU" dirty="0" smtClean="0"/>
              <a:t> Tuna Health, </a:t>
            </a:r>
            <a:r>
              <a:rPr lang="en-AU" dirty="0" err="1" smtClean="0"/>
              <a:t>AquafinCRC</a:t>
            </a:r>
            <a:r>
              <a:rPr lang="en-AU" dirty="0" smtClean="0"/>
              <a:t>), with permission</a:t>
            </a:r>
            <a:r>
              <a:rPr lang="en-US" dirty="0" smtClean="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990682 valve lesion 7n11LRs.jpg"/>
          <p:cNvPicPr>
            <a:picLocks noGrp="1" noChangeAspect="1"/>
          </p:cNvPicPr>
          <p:nvPr isPhoto="1"/>
        </p:nvPicPr>
        <p:blipFill>
          <a:blip r:embed="rId2" cstate="screen">
            <a:lum/>
          </a:blip>
          <a:stretch>
            <a:fillRect/>
          </a:stretch>
        </p:blipFill>
        <p:spPr>
          <a:xfrm>
            <a:off x="4139952" y="-1"/>
            <a:ext cx="5004048" cy="3337770"/>
          </a:xfrm>
          <a:prstGeom prst="rect">
            <a:avLst/>
          </a:prstGeom>
          <a:noFill/>
          <a:ln>
            <a:noFill/>
          </a:ln>
        </p:spPr>
      </p:pic>
      <p:pic>
        <p:nvPicPr>
          <p:cNvPr id="10" name="Picture 9" descr="FAG0085-LRs.jpg"/>
          <p:cNvPicPr>
            <a:picLocks noGrp="1" noChangeAspect="1"/>
          </p:cNvPicPr>
          <p:nvPr isPhoto="1"/>
        </p:nvPicPr>
        <p:blipFill>
          <a:blip r:embed="rId3" cstate="screen"/>
          <a:srcRect/>
          <a:stretch>
            <a:fillRect/>
          </a:stretch>
        </p:blipFill>
        <p:spPr>
          <a:xfrm>
            <a:off x="4142232" y="3328430"/>
            <a:ext cx="5016475" cy="3529570"/>
          </a:xfrm>
          <a:prstGeom prst="rect">
            <a:avLst/>
          </a:prstGeom>
          <a:noFill/>
          <a:ln>
            <a:noFill/>
          </a:ln>
        </p:spPr>
      </p:pic>
      <p:pic>
        <p:nvPicPr>
          <p:cNvPr id="11" name="Picture 10" descr="GII-P3250299 cod heart-s.jpg"/>
          <p:cNvPicPr>
            <a:picLocks noGrp="1" noChangeAspect="1"/>
          </p:cNvPicPr>
          <p:nvPr isPhoto="1"/>
        </p:nvPicPr>
        <p:blipFill>
          <a:blip r:embed="rId4" cstate="screen">
            <a:lum/>
          </a:blip>
          <a:stretch>
            <a:fillRect/>
          </a:stretch>
        </p:blipFill>
        <p:spPr>
          <a:xfrm>
            <a:off x="0" y="3789040"/>
            <a:ext cx="4091946" cy="3068960"/>
          </a:xfrm>
          <a:prstGeom prst="rect">
            <a:avLst/>
          </a:prstGeom>
          <a:noFill/>
          <a:ln>
            <a:noFill/>
          </a:ln>
        </p:spPr>
      </p:pic>
      <p:sp>
        <p:nvSpPr>
          <p:cNvPr id="12" name="TextBox 11"/>
          <p:cNvSpPr txBox="1"/>
          <p:nvPr/>
        </p:nvSpPr>
        <p:spPr>
          <a:xfrm>
            <a:off x="0" y="0"/>
            <a:ext cx="4211960" cy="3370153"/>
          </a:xfrm>
          <a:prstGeom prst="rect">
            <a:avLst/>
          </a:prstGeom>
          <a:noFill/>
          <a:ln>
            <a:noFill/>
          </a:ln>
          <a:effectLst>
            <a:outerShdw blurRad="44450" dist="27940" dir="5400000" algn="ctr">
              <a:srgbClr val="000000">
                <a:alpha val="32000"/>
              </a:srgbClr>
            </a:outerShdw>
          </a:effectLst>
        </p:spPr>
        <p:txBody>
          <a:bodyPr wrap="square" rtlCol="0">
            <a:spAutoFit/>
          </a:bodyPr>
          <a:lstStyle/>
          <a:p>
            <a:pPr>
              <a:spcAft>
                <a:spcPts val="600"/>
              </a:spcAft>
            </a:pPr>
            <a:r>
              <a:rPr lang="en-AU" sz="1600" dirty="0" smtClean="0">
                <a:effectLst>
                  <a:outerShdw blurRad="38100" dist="38100" dir="2700000" algn="tl">
                    <a:srgbClr val="000000">
                      <a:alpha val="43137"/>
                    </a:srgbClr>
                  </a:outerShdw>
                </a:effectLst>
              </a:rPr>
              <a:t>Cardiac valves: Sub-gross appearance salmonid heart valves </a:t>
            </a:r>
            <a:r>
              <a:rPr lang="en-AU" sz="1600" dirty="0" smtClean="0"/>
              <a:t>(right, A, B).  Section of the </a:t>
            </a:r>
            <a:r>
              <a:rPr lang="en-AU" sz="1600" dirty="0" err="1" smtClean="0">
                <a:effectLst>
                  <a:outerShdw blurRad="38100" dist="38100" dir="2700000" algn="tl">
                    <a:srgbClr val="000000">
                      <a:alpha val="43137"/>
                    </a:srgbClr>
                  </a:outerShdw>
                </a:effectLst>
              </a:rPr>
              <a:t>ventriculo</a:t>
            </a:r>
            <a:r>
              <a:rPr lang="en-AU" sz="1600" dirty="0" smtClean="0">
                <a:effectLst>
                  <a:outerShdw blurRad="38100" dist="38100" dir="2700000" algn="tl">
                    <a:srgbClr val="000000">
                      <a:alpha val="43137"/>
                    </a:srgbClr>
                  </a:outerShdw>
                </a:effectLst>
              </a:rPr>
              <a:t>-bulbar</a:t>
            </a:r>
            <a:r>
              <a:rPr lang="en-AU" sz="1600" dirty="0" smtClean="0"/>
              <a:t> valve (below, C) is from the cod heart shown above. </a:t>
            </a:r>
          </a:p>
          <a:p>
            <a:pPr>
              <a:spcAft>
                <a:spcPts val="600"/>
              </a:spcAft>
            </a:pPr>
            <a:r>
              <a:rPr lang="en-AU" sz="1600" dirty="0" err="1" smtClean="0"/>
              <a:t>Ventriculo</a:t>
            </a:r>
            <a:r>
              <a:rPr lang="en-AU" sz="1600" dirty="0" smtClean="0"/>
              <a:t>-bulbar valves (B, C) are typical  </a:t>
            </a:r>
            <a:r>
              <a:rPr lang="en-AU" sz="1600" dirty="0" smtClean="0">
                <a:effectLst>
                  <a:outerShdw blurRad="38100" dist="38100" dir="2700000" algn="tl">
                    <a:srgbClr val="000000">
                      <a:alpha val="43137"/>
                    </a:srgbClr>
                  </a:outerShdw>
                </a:effectLst>
              </a:rPr>
              <a:t>tricuspid </a:t>
            </a:r>
            <a:r>
              <a:rPr lang="en-AU" sz="1600" dirty="0" err="1" smtClean="0">
                <a:effectLst>
                  <a:outerShdw blurRad="38100" dist="38100" dir="2700000" algn="tl">
                    <a:srgbClr val="000000">
                      <a:alpha val="43137"/>
                    </a:srgbClr>
                  </a:outerShdw>
                </a:effectLst>
              </a:rPr>
              <a:t>semilunar</a:t>
            </a:r>
            <a:r>
              <a:rPr lang="en-AU" sz="1600" dirty="0" smtClean="0">
                <a:effectLst>
                  <a:outerShdw blurRad="38100" dist="38100" dir="2700000" algn="tl">
                    <a:srgbClr val="000000">
                      <a:alpha val="43137"/>
                    </a:srgbClr>
                  </a:outerShdw>
                </a:effectLst>
              </a:rPr>
              <a:t> in </a:t>
            </a:r>
            <a:r>
              <a:rPr lang="en-AU" sz="1600" dirty="0" smtClean="0"/>
              <a:t>type. The AV valve is described as bicuspid, or as 2 membranous flaps projecting into the ventricle, anchored by fine threads, and supported by a circular sphincter of cardiac muscle. This is linked to the two radiating fans of </a:t>
            </a:r>
            <a:r>
              <a:rPr lang="en-AU" sz="1600" dirty="0" err="1" smtClean="0"/>
              <a:t>atrial</a:t>
            </a:r>
            <a:r>
              <a:rPr lang="en-AU" sz="1600" dirty="0" smtClean="0"/>
              <a:t> myocardial fibres that intersect to form an acute-angled mesh that contracts the atrium.     </a:t>
            </a:r>
            <a:endParaRPr lang="en-AU" sz="1600" dirty="0"/>
          </a:p>
        </p:txBody>
      </p:sp>
      <p:sp>
        <p:nvSpPr>
          <p:cNvPr id="7" name="TextBox 6"/>
          <p:cNvSpPr txBox="1"/>
          <p:nvPr/>
        </p:nvSpPr>
        <p:spPr>
          <a:xfrm>
            <a:off x="8676456" y="188640"/>
            <a:ext cx="340158" cy="400110"/>
          </a:xfrm>
          <a:prstGeom prst="rect">
            <a:avLst/>
          </a:prstGeom>
          <a:noFill/>
        </p:spPr>
        <p:txBody>
          <a:bodyPr wrap="none" rtlCol="0">
            <a:spAutoFit/>
          </a:bodyPr>
          <a:lstStyle/>
          <a:p>
            <a:r>
              <a:rPr lang="en-AU" sz="2000" b="1" dirty="0" smtClean="0">
                <a:solidFill>
                  <a:schemeClr val="bg1"/>
                </a:solidFill>
                <a:effectLst>
                  <a:outerShdw blurRad="38100" dist="38100" dir="2700000" algn="tl">
                    <a:srgbClr val="000000">
                      <a:alpha val="43137"/>
                    </a:srgbClr>
                  </a:outerShdw>
                </a:effectLst>
              </a:rPr>
              <a:t>A</a:t>
            </a:r>
            <a:endParaRPr lang="en-AU" sz="2000" b="1" dirty="0">
              <a:solidFill>
                <a:schemeClr val="bg1"/>
              </a:solidFill>
              <a:effectLst>
                <a:outerShdw blurRad="38100" dist="38100" dir="2700000" algn="tl">
                  <a:srgbClr val="000000">
                    <a:alpha val="43137"/>
                  </a:srgbClr>
                </a:outerShdw>
              </a:effectLst>
            </a:endParaRPr>
          </a:p>
        </p:txBody>
      </p:sp>
      <p:sp>
        <p:nvSpPr>
          <p:cNvPr id="8" name="TextBox 7"/>
          <p:cNvSpPr txBox="1"/>
          <p:nvPr/>
        </p:nvSpPr>
        <p:spPr>
          <a:xfrm>
            <a:off x="107504" y="3861048"/>
            <a:ext cx="320922" cy="400110"/>
          </a:xfrm>
          <a:prstGeom prst="rect">
            <a:avLst/>
          </a:prstGeom>
          <a:noFill/>
        </p:spPr>
        <p:txBody>
          <a:bodyPr wrap="none" rtlCol="0">
            <a:spAutoFit/>
          </a:bodyPr>
          <a:lstStyle/>
          <a:p>
            <a:r>
              <a:rPr lang="en-AU" sz="2000" b="1" dirty="0" smtClean="0">
                <a:solidFill>
                  <a:schemeClr val="bg1"/>
                </a:solidFill>
                <a:effectLst>
                  <a:outerShdw blurRad="38100" dist="38100" dir="2700000" algn="tl">
                    <a:srgbClr val="000000">
                      <a:alpha val="43137"/>
                    </a:srgbClr>
                  </a:outerShdw>
                </a:effectLst>
              </a:rPr>
              <a:t>C</a:t>
            </a:r>
            <a:endParaRPr lang="en-AU" sz="2000" b="1" dirty="0">
              <a:solidFill>
                <a:schemeClr val="bg1"/>
              </a:solidFill>
              <a:effectLst>
                <a:outerShdw blurRad="38100" dist="38100" dir="2700000" algn="tl">
                  <a:srgbClr val="000000">
                    <a:alpha val="43137"/>
                  </a:srgbClr>
                </a:outerShdw>
              </a:effectLst>
            </a:endParaRPr>
          </a:p>
        </p:txBody>
      </p:sp>
      <p:sp>
        <p:nvSpPr>
          <p:cNvPr id="9" name="TextBox 8"/>
          <p:cNvSpPr txBox="1"/>
          <p:nvPr/>
        </p:nvSpPr>
        <p:spPr>
          <a:xfrm>
            <a:off x="8803842" y="3429000"/>
            <a:ext cx="328936" cy="400110"/>
          </a:xfrm>
          <a:prstGeom prst="rect">
            <a:avLst/>
          </a:prstGeom>
          <a:noFill/>
        </p:spPr>
        <p:txBody>
          <a:bodyPr wrap="none" rtlCol="0">
            <a:spAutoFit/>
          </a:bodyPr>
          <a:lstStyle/>
          <a:p>
            <a:r>
              <a:rPr lang="en-AU" sz="2000" b="1" dirty="0" smtClean="0">
                <a:solidFill>
                  <a:schemeClr val="bg1"/>
                </a:solidFill>
                <a:effectLst>
                  <a:outerShdw blurRad="38100" dist="38100" dir="2700000" algn="tl">
                    <a:srgbClr val="000000">
                      <a:alpha val="43137"/>
                    </a:srgbClr>
                  </a:outerShdw>
                </a:effectLst>
              </a:rPr>
              <a:t>B</a:t>
            </a:r>
            <a:endParaRPr lang="en-AU" sz="2000" b="1" dirty="0">
              <a:solidFill>
                <a:schemeClr val="bg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83EC4">
            <a:alpha val="94000"/>
          </a:srgbClr>
        </a:solidFill>
        <a:effectLst/>
      </p:bgPr>
    </p:bg>
    <p:spTree>
      <p:nvGrpSpPr>
        <p:cNvPr id="1" name=""/>
        <p:cNvGrpSpPr/>
        <p:nvPr/>
      </p:nvGrpSpPr>
      <p:grpSpPr>
        <a:xfrm>
          <a:off x="0" y="0"/>
          <a:ext cx="0" cy="0"/>
          <a:chOff x="0" y="0"/>
          <a:chExt cx="0" cy="0"/>
        </a:xfrm>
      </p:grpSpPr>
      <p:pic>
        <p:nvPicPr>
          <p:cNvPr id="2" name="Picture 1" descr="FAG0036-LRs.jpg"/>
          <p:cNvPicPr>
            <a:picLocks noGrp="1" noChangeAspect="1"/>
          </p:cNvPicPr>
          <p:nvPr isPhoto="1"/>
        </p:nvPicPr>
        <p:blipFill>
          <a:blip r:embed="rId2" cstate="screen">
            <a:lum bright="-3000" contrast="10000"/>
          </a:blip>
          <a:srcRect l="2301" r="42602"/>
          <a:stretch>
            <a:fillRect/>
          </a:stretch>
        </p:blipFill>
        <p:spPr>
          <a:xfrm>
            <a:off x="4067944" y="0"/>
            <a:ext cx="5076056" cy="6858000"/>
          </a:xfrm>
          <a:prstGeom prst="rect">
            <a:avLst/>
          </a:prstGeom>
          <a:noFill/>
          <a:ln>
            <a:noFill/>
          </a:ln>
        </p:spPr>
      </p:pic>
      <p:sp>
        <p:nvSpPr>
          <p:cNvPr id="3" name="Right Arrow 2"/>
          <p:cNvSpPr/>
          <p:nvPr/>
        </p:nvSpPr>
        <p:spPr>
          <a:xfrm>
            <a:off x="7308304" y="1988840"/>
            <a:ext cx="360040" cy="216024"/>
          </a:xfrm>
          <a:prstGeom prst="rightArrow">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0"/>
            <a:ext cx="6588224" cy="1292662"/>
          </a:xfrm>
          <a:prstGeom prst="rect">
            <a:avLst/>
          </a:prstGeom>
          <a:noFill/>
        </p:spPr>
        <p:txBody>
          <a:bodyPr wrap="square" rtlCol="0">
            <a:spAutoFit/>
          </a:bodyPr>
          <a:lstStyle/>
          <a:p>
            <a:r>
              <a:rPr lang="en-AU" sz="2400" b="1" dirty="0" smtClean="0">
                <a:solidFill>
                  <a:schemeClr val="bg1"/>
                </a:solidFill>
                <a:effectLst>
                  <a:outerShdw blurRad="38100" dist="38100" dir="2700000" algn="tl">
                    <a:srgbClr val="000000">
                      <a:alpha val="43137"/>
                    </a:srgbClr>
                  </a:outerShdw>
                </a:effectLst>
              </a:rPr>
              <a:t>Cardiac blood supply: </a:t>
            </a:r>
            <a:r>
              <a:rPr lang="en-AU" dirty="0" smtClean="0">
                <a:solidFill>
                  <a:schemeClr val="bg1"/>
                </a:solidFill>
                <a:effectLst>
                  <a:outerShdw blurRad="38100" dist="38100" dir="2700000" algn="tl">
                    <a:srgbClr val="000000">
                      <a:alpha val="43137"/>
                    </a:srgbClr>
                  </a:outerShdw>
                </a:effectLst>
              </a:rPr>
              <a:t>Note the coronary artery  (arrow) descending from the gills over the </a:t>
            </a:r>
            <a:r>
              <a:rPr lang="en-AU" dirty="0" err="1" smtClean="0">
                <a:solidFill>
                  <a:schemeClr val="bg1"/>
                </a:solidFill>
                <a:effectLst>
                  <a:outerShdw blurRad="38100" dist="38100" dir="2700000" algn="tl">
                    <a:srgbClr val="000000">
                      <a:alpha val="43137"/>
                    </a:srgbClr>
                  </a:outerShdw>
                </a:effectLst>
              </a:rPr>
              <a:t>bulbus</a:t>
            </a:r>
            <a:r>
              <a:rPr lang="en-AU" dirty="0" smtClean="0">
                <a:solidFill>
                  <a:schemeClr val="bg1"/>
                </a:solidFill>
                <a:effectLst>
                  <a:outerShdw blurRad="38100" dist="38100" dir="2700000" algn="tl">
                    <a:srgbClr val="000000">
                      <a:alpha val="43137"/>
                    </a:srgbClr>
                  </a:outerShdw>
                </a:effectLst>
              </a:rPr>
              <a:t> before branching to supply the ventricle wall (salmon heart). This supplies freshly oxygenated blood to the  wall (stratum </a:t>
            </a:r>
            <a:r>
              <a:rPr lang="en-AU" dirty="0" err="1" smtClean="0">
                <a:solidFill>
                  <a:schemeClr val="bg1"/>
                </a:solidFill>
                <a:effectLst>
                  <a:outerShdw blurRad="38100" dist="38100" dir="2700000" algn="tl">
                    <a:srgbClr val="000000">
                      <a:alpha val="43137"/>
                    </a:srgbClr>
                  </a:outerShdw>
                </a:effectLst>
              </a:rPr>
              <a:t>compactum</a:t>
            </a:r>
            <a:r>
              <a:rPr lang="en-AU" dirty="0" smtClean="0">
                <a:solidFill>
                  <a:schemeClr val="bg1"/>
                </a:solidFill>
                <a:effectLst>
                  <a:outerShdw blurRad="38100" dist="38100" dir="2700000" algn="tl">
                    <a:srgbClr val="000000">
                      <a:alpha val="43137"/>
                    </a:srgbClr>
                  </a:outerShdw>
                </a:effectLst>
              </a:rPr>
              <a:t>) of the ventricle.</a:t>
            </a:r>
            <a:endParaRPr lang="en-US" dirty="0">
              <a:effectLst>
                <a:outerShdw blurRad="38100" dist="38100" dir="2700000" algn="tl">
                  <a:srgbClr val="000000">
                    <a:alpha val="43137"/>
                  </a:srgbClr>
                </a:outerShdw>
              </a:effectLst>
            </a:endParaRPr>
          </a:p>
        </p:txBody>
      </p:sp>
      <p:sp>
        <p:nvSpPr>
          <p:cNvPr id="5" name="TextBox 4"/>
          <p:cNvSpPr txBox="1"/>
          <p:nvPr/>
        </p:nvSpPr>
        <p:spPr>
          <a:xfrm>
            <a:off x="0" y="1371600"/>
            <a:ext cx="6156176" cy="923330"/>
          </a:xfrm>
          <a:prstGeom prst="rect">
            <a:avLst/>
          </a:prstGeom>
          <a:noFill/>
        </p:spPr>
        <p:txBody>
          <a:bodyPr wrap="square" rtlCol="0">
            <a:spAutoFit/>
          </a:bodyPr>
          <a:lstStyle/>
          <a:p>
            <a:r>
              <a:rPr lang="en-US" dirty="0" smtClean="0">
                <a:solidFill>
                  <a:schemeClr val="bg1"/>
                </a:solidFill>
                <a:effectLst>
                  <a:outerShdw blurRad="38100" dist="38100" dir="2700000" algn="tl">
                    <a:srgbClr val="000000">
                      <a:alpha val="43137"/>
                    </a:srgbClr>
                  </a:outerShdw>
                </a:effectLst>
              </a:rPr>
              <a:t>Only ~ 1/3 of </a:t>
            </a:r>
            <a:r>
              <a:rPr lang="en-US" dirty="0" err="1" smtClean="0">
                <a:solidFill>
                  <a:schemeClr val="bg1"/>
                </a:solidFill>
                <a:effectLst>
                  <a:outerShdw blurRad="38100" dist="38100" dir="2700000" algn="tl">
                    <a:srgbClr val="000000">
                      <a:alpha val="43137"/>
                    </a:srgbClr>
                  </a:outerShdw>
                </a:effectLst>
              </a:rPr>
              <a:t>teleosts</a:t>
            </a:r>
            <a:r>
              <a:rPr lang="en-US" dirty="0" smtClean="0">
                <a:solidFill>
                  <a:schemeClr val="bg1"/>
                </a:solidFill>
                <a:effectLst>
                  <a:outerShdw blurRad="38100" dist="38100" dir="2700000" algn="tl">
                    <a:srgbClr val="000000">
                      <a:alpha val="43137"/>
                    </a:srgbClr>
                  </a:outerShdw>
                </a:effectLst>
              </a:rPr>
              <a:t> (but all </a:t>
            </a:r>
            <a:r>
              <a:rPr lang="en-US" dirty="0" err="1" smtClean="0">
                <a:solidFill>
                  <a:schemeClr val="bg1"/>
                </a:solidFill>
                <a:effectLst>
                  <a:outerShdw blurRad="38100" dist="38100" dir="2700000" algn="tl">
                    <a:srgbClr val="000000">
                      <a:alpha val="43137"/>
                    </a:srgbClr>
                  </a:outerShdw>
                </a:effectLst>
              </a:rPr>
              <a:t>elasmobranchs</a:t>
            </a:r>
            <a:r>
              <a:rPr lang="en-US" dirty="0" smtClean="0">
                <a:solidFill>
                  <a:schemeClr val="bg1"/>
                </a:solidFill>
                <a:effectLst>
                  <a:outerShdw blurRad="38100" dist="38100" dir="2700000" algn="tl">
                    <a:srgbClr val="000000">
                      <a:alpha val="43137"/>
                    </a:srgbClr>
                  </a:outerShdw>
                </a:effectLst>
              </a:rPr>
              <a:t>) have a coronary circulation, the rest relying on still partially oxygenated venous blood as it is pumped over </a:t>
            </a:r>
            <a:r>
              <a:rPr lang="en-US" dirty="0" err="1" smtClean="0">
                <a:solidFill>
                  <a:schemeClr val="bg1"/>
                </a:solidFill>
                <a:effectLst>
                  <a:outerShdw blurRad="38100" dist="38100" dir="2700000" algn="tl">
                    <a:srgbClr val="000000">
                      <a:alpha val="43137"/>
                    </a:srgbClr>
                  </a:outerShdw>
                </a:effectLst>
              </a:rPr>
              <a:t>trabeculate</a:t>
            </a:r>
            <a:r>
              <a:rPr lang="en-US" dirty="0" smtClean="0">
                <a:solidFill>
                  <a:schemeClr val="bg1"/>
                </a:solidFill>
                <a:effectLst>
                  <a:outerShdw blurRad="38100" dist="38100" dir="2700000" algn="tl">
                    <a:srgbClr val="000000">
                      <a:alpha val="43137"/>
                    </a:srgbClr>
                  </a:outerShdw>
                </a:effectLst>
              </a:rPr>
              <a:t> myocardium. </a:t>
            </a:r>
          </a:p>
        </p:txBody>
      </p:sp>
      <p:sp>
        <p:nvSpPr>
          <p:cNvPr id="6" name="TextBox 5"/>
          <p:cNvSpPr txBox="1"/>
          <p:nvPr/>
        </p:nvSpPr>
        <p:spPr>
          <a:xfrm>
            <a:off x="2699792" y="5373216"/>
            <a:ext cx="184731" cy="369332"/>
          </a:xfrm>
          <a:prstGeom prst="rect">
            <a:avLst/>
          </a:prstGeom>
          <a:noFill/>
        </p:spPr>
        <p:txBody>
          <a:bodyPr wrap="none" rtlCol="0">
            <a:spAutoFit/>
          </a:bodyPr>
          <a:lstStyle/>
          <a:p>
            <a:endParaRPr lang="en-US" dirty="0"/>
          </a:p>
        </p:txBody>
      </p:sp>
      <p:sp>
        <p:nvSpPr>
          <p:cNvPr id="7" name="TextBox 6"/>
          <p:cNvSpPr txBox="1"/>
          <p:nvPr/>
        </p:nvSpPr>
        <p:spPr>
          <a:xfrm>
            <a:off x="0" y="2286000"/>
            <a:ext cx="6012160" cy="2308324"/>
          </a:xfrm>
          <a:prstGeom prst="rect">
            <a:avLst/>
          </a:prstGeom>
          <a:noFill/>
        </p:spPr>
        <p:txBody>
          <a:bodyPr wrap="square" rtlCol="0">
            <a:spAutoFit/>
          </a:bodyPr>
          <a:lstStyle/>
          <a:p>
            <a:r>
              <a:rPr lang="en-US" dirty="0" smtClean="0">
                <a:solidFill>
                  <a:schemeClr val="bg1"/>
                </a:solidFill>
                <a:effectLst>
                  <a:outerShdw blurRad="38100" dist="38100" dir="2700000" algn="tl">
                    <a:srgbClr val="000000">
                      <a:alpha val="43137"/>
                    </a:srgbClr>
                  </a:outerShdw>
                </a:effectLst>
              </a:rPr>
              <a:t>Coronary vessels supply only the compact muscle wall, &amp; are found in large active fish (like salmonids) &amp; those living in oxygen poor environments.  Resting  salmonids can survive  after ligation of the coronary artery which supplies the compact myocardium, depending on oxygenation from the lumen as do fish without coronary vessels. However  the maximum cardiac output of such fish  was reduced by 37% and survival post-litigation was typically several months. </a:t>
            </a:r>
            <a:endParaRPr lang="en-US" dirty="0">
              <a:solidFill>
                <a:schemeClr val="bg1"/>
              </a:solidFill>
              <a:effectLst>
                <a:outerShdw blurRad="38100" dist="38100" dir="2700000" algn="tl">
                  <a:srgbClr val="000000">
                    <a:alpha val="43137"/>
                  </a:srgbClr>
                </a:outerShdw>
              </a:effectLst>
            </a:endParaRPr>
          </a:p>
        </p:txBody>
      </p:sp>
      <p:sp>
        <p:nvSpPr>
          <p:cNvPr id="8" name="TextBox 7"/>
          <p:cNvSpPr txBox="1"/>
          <p:nvPr/>
        </p:nvSpPr>
        <p:spPr>
          <a:xfrm>
            <a:off x="0" y="4572000"/>
            <a:ext cx="6300192" cy="1200329"/>
          </a:xfrm>
          <a:prstGeom prst="rect">
            <a:avLst/>
          </a:prstGeom>
          <a:noFill/>
        </p:spPr>
        <p:txBody>
          <a:bodyPr wrap="square" rtlCol="0">
            <a:spAutoFit/>
          </a:bodyPr>
          <a:lstStyle/>
          <a:p>
            <a:r>
              <a:rPr lang="en-US" dirty="0" smtClean="0">
                <a:solidFill>
                  <a:schemeClr val="bg1"/>
                </a:solidFill>
                <a:effectLst>
                  <a:outerShdw blurRad="38100" dist="38100" dir="2700000" algn="tl">
                    <a:srgbClr val="000000">
                      <a:alpha val="43137"/>
                    </a:srgbClr>
                  </a:outerShdw>
                </a:effectLst>
              </a:rPr>
              <a:t>The spongy myocardium is able to function on venous blood alone as it contains a high level of </a:t>
            </a:r>
            <a:r>
              <a:rPr lang="en-US" dirty="0" err="1" smtClean="0">
                <a:solidFill>
                  <a:schemeClr val="bg1"/>
                </a:solidFill>
                <a:effectLst>
                  <a:outerShdw blurRad="38100" dist="38100" dir="2700000" algn="tl">
                    <a:srgbClr val="000000">
                      <a:alpha val="43137"/>
                    </a:srgbClr>
                  </a:outerShdw>
                </a:effectLst>
              </a:rPr>
              <a:t>myoglobin</a:t>
            </a:r>
            <a:r>
              <a:rPr lang="en-US" dirty="0" smtClean="0">
                <a:solidFill>
                  <a:schemeClr val="bg1"/>
                </a:solidFill>
                <a:effectLst>
                  <a:outerShdw blurRad="38100" dist="38100" dir="2700000" algn="tl">
                    <a:srgbClr val="000000">
                      <a:alpha val="43137"/>
                    </a:srgbClr>
                  </a:outerShdw>
                </a:effectLst>
              </a:rPr>
              <a:t> (which </a:t>
            </a:r>
            <a:r>
              <a:rPr lang="en-US" dirty="0" err="1" smtClean="0">
                <a:solidFill>
                  <a:schemeClr val="bg1"/>
                </a:solidFill>
                <a:effectLst>
                  <a:outerShdw blurRad="38100" dist="38100" dir="2700000" algn="tl">
                    <a:srgbClr val="000000">
                      <a:alpha val="43137"/>
                    </a:srgbClr>
                  </a:outerShdw>
                </a:effectLst>
              </a:rPr>
              <a:t>maximises</a:t>
            </a:r>
            <a:r>
              <a:rPr lang="en-US" dirty="0" smtClean="0">
                <a:solidFill>
                  <a:schemeClr val="bg1"/>
                </a:solidFill>
                <a:effectLst>
                  <a:outerShdw blurRad="38100" dist="38100" dir="2700000" algn="tl">
                    <a:srgbClr val="000000">
                      <a:alpha val="43137"/>
                    </a:srgbClr>
                  </a:outerShdw>
                </a:effectLst>
              </a:rPr>
              <a:t> binding of the available oxygen in the venous blood),  &amp; is more able to function </a:t>
            </a:r>
            <a:r>
              <a:rPr lang="en-US" dirty="0" err="1" smtClean="0">
                <a:solidFill>
                  <a:schemeClr val="bg1"/>
                </a:solidFill>
                <a:effectLst>
                  <a:outerShdw blurRad="38100" dist="38100" dir="2700000" algn="tl">
                    <a:srgbClr val="000000">
                      <a:alpha val="43137"/>
                    </a:srgbClr>
                  </a:outerShdw>
                </a:effectLst>
              </a:rPr>
              <a:t>glycolytically</a:t>
            </a:r>
            <a:r>
              <a:rPr lang="en-US" dirty="0" smtClean="0">
                <a:solidFill>
                  <a:schemeClr val="bg1"/>
                </a:solidFill>
                <a:effectLst>
                  <a:outerShdw blurRad="38100" dist="38100" dir="2700000" algn="tl">
                    <a:srgbClr val="000000">
                      <a:alpha val="43137"/>
                    </a:srgbClr>
                  </a:outerShdw>
                </a:effectLst>
              </a:rPr>
              <a:t>  than the compact muscle.  </a:t>
            </a:r>
            <a:endParaRPr lang="en-US" dirty="0">
              <a:solidFill>
                <a:schemeClr val="bg1"/>
              </a:solidFill>
              <a:effectLst>
                <a:outerShdw blurRad="38100" dist="38100" dir="2700000" algn="tl">
                  <a:srgbClr val="000000">
                    <a:alpha val="43137"/>
                  </a:srgbClr>
                </a:outerShdw>
              </a:effectLst>
            </a:endParaRPr>
          </a:p>
        </p:txBody>
      </p:sp>
      <p:sp>
        <p:nvSpPr>
          <p:cNvPr id="9" name="TextBox 8"/>
          <p:cNvSpPr txBox="1"/>
          <p:nvPr/>
        </p:nvSpPr>
        <p:spPr>
          <a:xfrm>
            <a:off x="0" y="6165304"/>
            <a:ext cx="3851920" cy="646331"/>
          </a:xfrm>
          <a:prstGeom prst="rect">
            <a:avLst/>
          </a:prstGeom>
          <a:noFill/>
        </p:spPr>
        <p:txBody>
          <a:bodyPr wrap="square" rtlCol="0">
            <a:spAutoFit/>
          </a:bodyPr>
          <a:lstStyle/>
          <a:p>
            <a:r>
              <a:rPr lang="en-US" dirty="0" smtClean="0">
                <a:solidFill>
                  <a:schemeClr val="bg1"/>
                </a:solidFill>
                <a:effectLst>
                  <a:outerShdw blurRad="38100" dist="38100" dir="2700000" algn="tl">
                    <a:srgbClr val="000000">
                      <a:alpha val="43137"/>
                    </a:srgbClr>
                  </a:outerShdw>
                </a:effectLst>
              </a:rPr>
              <a:t>For further information see Ferguson, 2006.  </a:t>
            </a:r>
            <a:endParaRPr lang="en-US" dirty="0">
              <a:solidFill>
                <a:schemeClr val="bg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7" grpId="0"/>
      <p:bldP spid="8"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4" descr="7179228-0-large.jpg"/>
          <p:cNvPicPr>
            <a:picLocks noChangeAspect="1"/>
          </p:cNvPicPr>
          <p:nvPr/>
        </p:nvPicPr>
        <p:blipFill>
          <a:blip r:embed="rId2" cstate="screen"/>
          <a:srcRect t="43589" b="23000"/>
          <a:stretch>
            <a:fillRect/>
          </a:stretch>
        </p:blipFill>
        <p:spPr>
          <a:xfrm>
            <a:off x="611560" y="4581128"/>
            <a:ext cx="7410399" cy="1512168"/>
          </a:xfrm>
          <a:prstGeom prst="rect">
            <a:avLst/>
          </a:prstGeom>
        </p:spPr>
      </p:pic>
      <p:sp>
        <p:nvSpPr>
          <p:cNvPr id="10" name="TextBox 9"/>
          <p:cNvSpPr txBox="1"/>
          <p:nvPr/>
        </p:nvSpPr>
        <p:spPr>
          <a:xfrm>
            <a:off x="395536" y="188640"/>
            <a:ext cx="8424936" cy="2693045"/>
          </a:xfrm>
          <a:prstGeom prst="rect">
            <a:avLst/>
          </a:prstGeom>
          <a:solidFill>
            <a:srgbClr val="543E00">
              <a:alpha val="20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en-AU" sz="2400" dirty="0" smtClean="0">
                <a:effectLst>
                  <a:outerShdw blurRad="38100" dist="38100" dir="2700000" algn="tl">
                    <a:srgbClr val="000000">
                      <a:alpha val="43137"/>
                    </a:srgbClr>
                  </a:outerShdw>
                </a:effectLst>
              </a:rPr>
              <a:t>Heart anatomy: what does it all mean? </a:t>
            </a:r>
          </a:p>
          <a:p>
            <a:pPr>
              <a:spcAft>
                <a:spcPts val="600"/>
              </a:spcAft>
            </a:pPr>
            <a:r>
              <a:rPr lang="en-AU" sz="2000" dirty="0" smtClean="0"/>
              <a:t>The key functional difference in heart performance between fish and higher vertebrates, facilitated by the sponge-like ventricle muscle and the large elastic </a:t>
            </a:r>
            <a:r>
              <a:rPr lang="en-AU" sz="2000" dirty="0" err="1" smtClean="0"/>
              <a:t>bulbus</a:t>
            </a:r>
            <a:r>
              <a:rPr lang="en-AU" sz="2000" dirty="0" smtClean="0"/>
              <a:t>, is the generation of a sustained low pressure flow rather than a well-defined pulse (the so-called </a:t>
            </a:r>
            <a:r>
              <a:rPr lang="en-AU" sz="2000" dirty="0" err="1" smtClean="0"/>
              <a:t>Windkessel</a:t>
            </a:r>
            <a:r>
              <a:rPr lang="en-AU" sz="2000" dirty="0" smtClean="0"/>
              <a:t> effect). This facilitates passage through two sequential capillary (or capillary like) beds (gill, then general circulation).</a:t>
            </a:r>
          </a:p>
          <a:p>
            <a:pPr>
              <a:spcAft>
                <a:spcPts val="600"/>
              </a:spcAft>
            </a:pPr>
            <a:r>
              <a:rPr lang="en-AU" sz="2000" dirty="0" err="1" smtClean="0"/>
              <a:t>Bulbus</a:t>
            </a:r>
            <a:r>
              <a:rPr lang="en-AU" sz="2000" dirty="0" smtClean="0"/>
              <a:t> contraction (muscular as well as elastic in </a:t>
            </a:r>
            <a:r>
              <a:rPr lang="en-AU" sz="2000" dirty="0" err="1" smtClean="0"/>
              <a:t>elasmobranchs</a:t>
            </a:r>
            <a:r>
              <a:rPr lang="en-AU" sz="2000" dirty="0" smtClean="0"/>
              <a:t> &amp; some other </a:t>
            </a:r>
            <a:r>
              <a:rPr lang="en-AU" sz="2000" dirty="0" err="1" smtClean="0"/>
              <a:t>primative</a:t>
            </a:r>
            <a:r>
              <a:rPr lang="en-AU" sz="2000" dirty="0" smtClean="0"/>
              <a:t> fish) also prevent cardiac backflow. </a:t>
            </a:r>
            <a:endParaRPr lang="en-AU" sz="2800" dirty="0"/>
          </a:p>
        </p:txBody>
      </p:sp>
      <p:sp>
        <p:nvSpPr>
          <p:cNvPr id="12" name="TextBox 11"/>
          <p:cNvSpPr txBox="1"/>
          <p:nvPr/>
        </p:nvSpPr>
        <p:spPr>
          <a:xfrm>
            <a:off x="755576" y="3861048"/>
            <a:ext cx="3293402" cy="369332"/>
          </a:xfrm>
          <a:prstGeom prst="rect">
            <a:avLst/>
          </a:prstGeom>
          <a:noFill/>
        </p:spPr>
        <p:txBody>
          <a:bodyPr wrap="none" rtlCol="0">
            <a:spAutoFit/>
          </a:bodyPr>
          <a:lstStyle/>
          <a:p>
            <a:r>
              <a:rPr lang="en-AU" dirty="0" smtClean="0"/>
              <a:t>Typical fish pulse roughly like this</a:t>
            </a:r>
            <a:endParaRPr lang="en-AU" dirty="0"/>
          </a:p>
        </p:txBody>
      </p:sp>
      <p:sp>
        <p:nvSpPr>
          <p:cNvPr id="13" name="TextBox 12"/>
          <p:cNvSpPr txBox="1"/>
          <p:nvPr/>
        </p:nvSpPr>
        <p:spPr>
          <a:xfrm>
            <a:off x="611561" y="6093296"/>
            <a:ext cx="8532440" cy="646331"/>
          </a:xfrm>
          <a:prstGeom prst="rect">
            <a:avLst/>
          </a:prstGeom>
          <a:noFill/>
        </p:spPr>
        <p:txBody>
          <a:bodyPr wrap="square" rtlCol="0">
            <a:spAutoFit/>
          </a:bodyPr>
          <a:lstStyle/>
          <a:p>
            <a:r>
              <a:rPr lang="en-AU" dirty="0" smtClean="0"/>
              <a:t>.. Compared to the familiar  short pulse pattern  of mammals, through thicker vessels and usually  over greater elevation</a:t>
            </a:r>
            <a:endParaRPr lang="en-AU" dirty="0"/>
          </a:p>
        </p:txBody>
      </p:sp>
      <p:sp>
        <p:nvSpPr>
          <p:cNvPr id="11" name="Freeform 10"/>
          <p:cNvSpPr/>
          <p:nvPr/>
        </p:nvSpPr>
        <p:spPr>
          <a:xfrm>
            <a:off x="207579" y="3012526"/>
            <a:ext cx="8728841" cy="612000"/>
          </a:xfrm>
          <a:custGeom>
            <a:avLst/>
            <a:gdLst>
              <a:gd name="connsiteX0" fmla="*/ 0 w 8728841"/>
              <a:gd name="connsiteY0" fmla="*/ 717332 h 832946"/>
              <a:gd name="connsiteX1" fmla="*/ 1072055 w 8728841"/>
              <a:gd name="connsiteY1" fmla="*/ 86711 h 832946"/>
              <a:gd name="connsiteX2" fmla="*/ 2538248 w 8728841"/>
              <a:gd name="connsiteY2" fmla="*/ 811925 h 832946"/>
              <a:gd name="connsiteX3" fmla="*/ 3957144 w 8728841"/>
              <a:gd name="connsiteY3" fmla="*/ 7883 h 832946"/>
              <a:gd name="connsiteX4" fmla="*/ 5754413 w 8728841"/>
              <a:gd name="connsiteY4" fmla="*/ 764628 h 832946"/>
              <a:gd name="connsiteX5" fmla="*/ 7015655 w 8728841"/>
              <a:gd name="connsiteY5" fmla="*/ 70945 h 832946"/>
              <a:gd name="connsiteX6" fmla="*/ 8466082 w 8728841"/>
              <a:gd name="connsiteY6" fmla="*/ 717332 h 832946"/>
              <a:gd name="connsiteX7" fmla="*/ 8592207 w 8728841"/>
              <a:gd name="connsiteY7" fmla="*/ 764628 h 832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28841" h="832946">
                <a:moveTo>
                  <a:pt x="0" y="717332"/>
                </a:moveTo>
                <a:cubicBezTo>
                  <a:pt x="324507" y="394139"/>
                  <a:pt x="649014" y="70946"/>
                  <a:pt x="1072055" y="86711"/>
                </a:cubicBezTo>
                <a:cubicBezTo>
                  <a:pt x="1495096" y="102476"/>
                  <a:pt x="2057400" y="825063"/>
                  <a:pt x="2538248" y="811925"/>
                </a:cubicBezTo>
                <a:cubicBezTo>
                  <a:pt x="3019096" y="798787"/>
                  <a:pt x="3421117" y="15766"/>
                  <a:pt x="3957144" y="7883"/>
                </a:cubicBezTo>
                <a:cubicBezTo>
                  <a:pt x="4493172" y="0"/>
                  <a:pt x="5244661" y="754118"/>
                  <a:pt x="5754413" y="764628"/>
                </a:cubicBezTo>
                <a:cubicBezTo>
                  <a:pt x="6264165" y="775138"/>
                  <a:pt x="6563710" y="78828"/>
                  <a:pt x="7015655" y="70945"/>
                </a:cubicBezTo>
                <a:cubicBezTo>
                  <a:pt x="7467600" y="63062"/>
                  <a:pt x="8203323" y="601718"/>
                  <a:pt x="8466082" y="717332"/>
                </a:cubicBezTo>
                <a:cubicBezTo>
                  <a:pt x="8728841" y="832946"/>
                  <a:pt x="8539655" y="775138"/>
                  <a:pt x="8592207" y="764628"/>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title"/>
          </p:nvPr>
        </p:nvSpPr>
        <p:spPr>
          <a:xfrm>
            <a:off x="1928794" y="214290"/>
            <a:ext cx="5643602" cy="1000132"/>
          </a:xfrm>
          <a:solidFill>
            <a:schemeClr val="bg2">
              <a:lumMod val="20000"/>
              <a:lumOff val="80000"/>
            </a:schemeClr>
          </a:solidFill>
          <a:ln>
            <a:solidFill>
              <a:schemeClr val="tx1"/>
            </a:solidFill>
          </a:ln>
        </p:spPr>
        <p:txBody>
          <a:bodyPr anchor="ctr">
            <a:normAutofit fontScale="90000"/>
          </a:bodyPr>
          <a:lstStyle/>
          <a:p>
            <a:pPr marL="54864" indent="0" algn="ctr" fontAlgn="auto">
              <a:spcAft>
                <a:spcPts val="0"/>
              </a:spcAft>
              <a:defRPr/>
            </a:pPr>
            <a:r>
              <a:rPr lang="en-AU" sz="3600" dirty="0" smtClean="0">
                <a:solidFill>
                  <a:schemeClr val="bg2">
                    <a:lumMod val="50000"/>
                  </a:schemeClr>
                </a:solidFill>
                <a:latin typeface="Arial" pitchFamily="34" charset="0"/>
                <a:cs typeface="Arial" pitchFamily="34" charset="0"/>
              </a:rPr>
              <a:t>Course Outline </a:t>
            </a:r>
            <a:br>
              <a:rPr lang="en-AU" sz="3600" dirty="0" smtClean="0">
                <a:solidFill>
                  <a:schemeClr val="bg2">
                    <a:lumMod val="50000"/>
                  </a:schemeClr>
                </a:solidFill>
                <a:latin typeface="Arial" pitchFamily="34" charset="0"/>
                <a:cs typeface="Arial" pitchFamily="34" charset="0"/>
              </a:rPr>
            </a:br>
            <a:r>
              <a:rPr lang="en-AU" sz="2800" dirty="0" smtClean="0">
                <a:solidFill>
                  <a:schemeClr val="bg2">
                    <a:lumMod val="50000"/>
                  </a:schemeClr>
                </a:solidFill>
                <a:latin typeface="Arial" pitchFamily="34" charset="0"/>
                <a:cs typeface="Arial" pitchFamily="34" charset="0"/>
              </a:rPr>
              <a:t>A. Systematic Fish Pathology </a:t>
            </a:r>
            <a:endParaRPr lang="en-AU" sz="4000" dirty="0" smtClean="0">
              <a:solidFill>
                <a:schemeClr val="bg2">
                  <a:lumMod val="50000"/>
                </a:schemeClr>
              </a:solidFill>
              <a:latin typeface="Arial" pitchFamily="34" charset="0"/>
              <a:cs typeface="Arial" pitchFamily="34" charset="0"/>
            </a:endParaRPr>
          </a:p>
        </p:txBody>
      </p:sp>
      <p:sp>
        <p:nvSpPr>
          <p:cNvPr id="7171" name="Rectangle 4"/>
          <p:cNvSpPr>
            <a:spLocks noGrp="1" noChangeArrowheads="1"/>
          </p:cNvSpPr>
          <p:nvPr>
            <p:ph idx="1"/>
          </p:nvPr>
        </p:nvSpPr>
        <p:spPr>
          <a:xfrm>
            <a:off x="539750" y="1500188"/>
            <a:ext cx="8175625" cy="5097462"/>
          </a:xfrm>
          <a:gradFill>
            <a:gsLst>
              <a:gs pos="35000">
                <a:srgbClr val="FFEFD1">
                  <a:alpha val="58000"/>
                </a:srgbClr>
              </a:gs>
              <a:gs pos="64999">
                <a:srgbClr val="F0EBD5"/>
              </a:gs>
              <a:gs pos="100000">
                <a:srgbClr val="D1C39F"/>
              </a:gs>
            </a:gsLst>
          </a:gradFill>
        </p:spPr>
        <p:style>
          <a:lnRef idx="1">
            <a:schemeClr val="accent3"/>
          </a:lnRef>
          <a:fillRef idx="2">
            <a:schemeClr val="accent3"/>
          </a:fillRef>
          <a:effectRef idx="1">
            <a:schemeClr val="accent3"/>
          </a:effectRef>
          <a:fontRef idx="minor">
            <a:schemeClr val="dk1"/>
          </a:fontRef>
        </p:style>
        <p:txBody>
          <a:bodyPr>
            <a:normAutofit/>
          </a:bodyPr>
          <a:lstStyle/>
          <a:p>
            <a:pPr fontAlgn="auto">
              <a:lnSpc>
                <a:spcPct val="90000"/>
              </a:lnSpc>
              <a:spcBef>
                <a:spcPts val="0"/>
              </a:spcBef>
              <a:spcAft>
                <a:spcPct val="20000"/>
              </a:spcAft>
              <a:buFontTx/>
              <a:buNone/>
              <a:defRPr/>
            </a:pPr>
            <a:r>
              <a:rPr lang="en-AU" sz="1600" dirty="0" smtClean="0">
                <a:solidFill>
                  <a:schemeClr val="bg2">
                    <a:lumMod val="50000"/>
                  </a:schemeClr>
                </a:solidFill>
                <a:latin typeface="Arial" pitchFamily="34" charset="0"/>
                <a:cs typeface="Arial" pitchFamily="34" charset="0"/>
              </a:rPr>
              <a:t> 1.</a:t>
            </a:r>
            <a:r>
              <a:rPr lang="en-AU" sz="1600" b="1" dirty="0" smtClean="0">
                <a:solidFill>
                  <a:schemeClr val="bg2">
                    <a:lumMod val="50000"/>
                  </a:schemeClr>
                </a:solidFill>
                <a:latin typeface="Arial" charset="0"/>
              </a:rPr>
              <a:t> </a:t>
            </a:r>
            <a:r>
              <a:rPr lang="en-AU" sz="1600" dirty="0" smtClean="0">
                <a:solidFill>
                  <a:schemeClr val="bg2">
                    <a:lumMod val="50000"/>
                  </a:schemeClr>
                </a:solidFill>
                <a:latin typeface="Arial" charset="0"/>
              </a:rPr>
              <a:t>Consider the Fish:  An evolutionary perspective on comparative anatomy and physiology</a:t>
            </a:r>
          </a:p>
          <a:p>
            <a:pPr fontAlgn="auto">
              <a:lnSpc>
                <a:spcPct val="90000"/>
              </a:lnSpc>
              <a:spcBef>
                <a:spcPts val="0"/>
              </a:spcBef>
              <a:spcAft>
                <a:spcPct val="20000"/>
              </a:spcAft>
              <a:buFontTx/>
              <a:buNone/>
              <a:defRPr/>
            </a:pPr>
            <a:r>
              <a:rPr lang="en-AU" sz="1600" dirty="0" smtClean="0">
                <a:solidFill>
                  <a:schemeClr val="bg2">
                    <a:lumMod val="50000"/>
                  </a:schemeClr>
                </a:solidFill>
                <a:latin typeface="Arial" charset="0"/>
              </a:rPr>
              <a:t> 2. Pathology of the kidney I – interstitial tissue Part A</a:t>
            </a:r>
          </a:p>
          <a:p>
            <a:pPr fontAlgn="auto">
              <a:lnSpc>
                <a:spcPct val="90000"/>
              </a:lnSpc>
              <a:spcBef>
                <a:spcPts val="0"/>
              </a:spcBef>
              <a:spcAft>
                <a:spcPct val="20000"/>
              </a:spcAft>
              <a:buFontTx/>
              <a:buNone/>
              <a:defRPr/>
            </a:pPr>
            <a:r>
              <a:rPr lang="en-AU" sz="1600" dirty="0" smtClean="0">
                <a:solidFill>
                  <a:schemeClr val="bg2">
                    <a:lumMod val="50000"/>
                  </a:schemeClr>
                </a:solidFill>
                <a:latin typeface="Arial" charset="0"/>
              </a:rPr>
              <a:t> 3. Pathology of the kidney II – interstitial tissue Part B</a:t>
            </a:r>
          </a:p>
          <a:p>
            <a:pPr fontAlgn="auto">
              <a:lnSpc>
                <a:spcPct val="90000"/>
              </a:lnSpc>
              <a:spcBef>
                <a:spcPts val="0"/>
              </a:spcBef>
              <a:spcAft>
                <a:spcPct val="20000"/>
              </a:spcAft>
              <a:buFontTx/>
              <a:buNone/>
              <a:defRPr/>
            </a:pPr>
            <a:r>
              <a:rPr lang="en-AU" sz="1600" dirty="0" smtClean="0">
                <a:solidFill>
                  <a:schemeClr val="bg2">
                    <a:lumMod val="50000"/>
                  </a:schemeClr>
                </a:solidFill>
                <a:latin typeface="Arial" charset="0"/>
              </a:rPr>
              <a:t> 4. Pathology of the kidney III – the nephron</a:t>
            </a:r>
          </a:p>
          <a:p>
            <a:pPr fontAlgn="auto">
              <a:lnSpc>
                <a:spcPct val="90000"/>
              </a:lnSpc>
              <a:spcBef>
                <a:spcPts val="0"/>
              </a:spcBef>
              <a:spcAft>
                <a:spcPct val="20000"/>
              </a:spcAft>
              <a:buFontTx/>
              <a:buNone/>
              <a:defRPr/>
            </a:pPr>
            <a:r>
              <a:rPr lang="en-AU" sz="1600" dirty="0" smtClean="0">
                <a:solidFill>
                  <a:schemeClr val="bg2">
                    <a:lumMod val="50000"/>
                  </a:schemeClr>
                </a:solidFill>
                <a:latin typeface="Arial" charset="0"/>
              </a:rPr>
              <a:t> 5. Pathophysiology of the spleen</a:t>
            </a:r>
          </a:p>
          <a:p>
            <a:pPr fontAlgn="auto">
              <a:lnSpc>
                <a:spcPct val="90000"/>
              </a:lnSpc>
              <a:spcBef>
                <a:spcPts val="0"/>
              </a:spcBef>
              <a:spcAft>
                <a:spcPct val="20000"/>
              </a:spcAft>
              <a:buFontTx/>
              <a:buNone/>
              <a:defRPr/>
            </a:pPr>
            <a:r>
              <a:rPr lang="en-AU" sz="1600" dirty="0" smtClean="0">
                <a:solidFill>
                  <a:schemeClr val="bg2">
                    <a:lumMod val="50000"/>
                  </a:schemeClr>
                </a:solidFill>
                <a:latin typeface="Arial" charset="0"/>
              </a:rPr>
              <a:t> 6. Fish haematology</a:t>
            </a:r>
          </a:p>
          <a:p>
            <a:pPr fontAlgn="auto">
              <a:lnSpc>
                <a:spcPct val="90000"/>
              </a:lnSpc>
              <a:spcBef>
                <a:spcPts val="0"/>
              </a:spcBef>
              <a:spcAft>
                <a:spcPct val="20000"/>
              </a:spcAft>
              <a:buFontTx/>
              <a:buNone/>
              <a:defRPr/>
            </a:pPr>
            <a:r>
              <a:rPr lang="en-AU" sz="1600" dirty="0" smtClean="0">
                <a:solidFill>
                  <a:schemeClr val="bg2">
                    <a:lumMod val="50000"/>
                  </a:schemeClr>
                </a:solidFill>
                <a:latin typeface="Arial" charset="0"/>
              </a:rPr>
              <a:t> 7. Fish immunology – evolutionary &amp; practical aspects</a:t>
            </a:r>
          </a:p>
          <a:p>
            <a:pPr fontAlgn="auto">
              <a:lnSpc>
                <a:spcPct val="90000"/>
              </a:lnSpc>
              <a:spcBef>
                <a:spcPts val="0"/>
              </a:spcBef>
              <a:spcAft>
                <a:spcPct val="20000"/>
              </a:spcAft>
              <a:buFontTx/>
              <a:buNone/>
              <a:defRPr/>
            </a:pPr>
            <a:r>
              <a:rPr lang="en-AU" sz="1600" b="1" dirty="0" smtClean="0">
                <a:solidFill>
                  <a:schemeClr val="tx2">
                    <a:lumMod val="60000"/>
                    <a:lumOff val="40000"/>
                  </a:schemeClr>
                </a:solidFill>
                <a:latin typeface="Arial" charset="0"/>
              </a:rPr>
              <a:t> </a:t>
            </a:r>
            <a:r>
              <a:rPr lang="en-AU" sz="1600" dirty="0" smtClean="0">
                <a:solidFill>
                  <a:schemeClr val="bg2">
                    <a:lumMod val="50000"/>
                  </a:schemeClr>
                </a:solidFill>
                <a:latin typeface="Arial" charset="0"/>
              </a:rPr>
              <a:t>8. Pathology of the digestive system I – the oesophagus, stomach, &amp; intestines. </a:t>
            </a:r>
            <a:endParaRPr lang="en-AU" sz="1600" b="1" dirty="0" smtClean="0">
              <a:solidFill>
                <a:schemeClr val="accent6"/>
              </a:solidFill>
              <a:latin typeface="Arial" charset="0"/>
            </a:endParaRPr>
          </a:p>
          <a:p>
            <a:pPr fontAlgn="auto">
              <a:lnSpc>
                <a:spcPct val="90000"/>
              </a:lnSpc>
              <a:spcBef>
                <a:spcPts val="0"/>
              </a:spcBef>
              <a:spcAft>
                <a:spcPct val="20000"/>
              </a:spcAft>
              <a:buFontTx/>
              <a:buNone/>
              <a:defRPr/>
            </a:pPr>
            <a:r>
              <a:rPr lang="en-AU" sz="1600" dirty="0" smtClean="0">
                <a:solidFill>
                  <a:schemeClr val="bg2">
                    <a:lumMod val="50000"/>
                  </a:schemeClr>
                </a:solidFill>
                <a:latin typeface="Arial" charset="0"/>
              </a:rPr>
              <a:t> </a:t>
            </a:r>
            <a:r>
              <a:rPr lang="en-AU" sz="1600" b="1" dirty="0" smtClean="0">
                <a:solidFill>
                  <a:schemeClr val="bg2">
                    <a:lumMod val="50000"/>
                  </a:schemeClr>
                </a:solidFill>
                <a:latin typeface="Arial" charset="0"/>
              </a:rPr>
              <a:t>9. </a:t>
            </a:r>
            <a:r>
              <a:rPr lang="en-AU" sz="1600" dirty="0" smtClean="0">
                <a:solidFill>
                  <a:schemeClr val="bg2">
                    <a:lumMod val="50000"/>
                  </a:schemeClr>
                </a:solidFill>
                <a:latin typeface="Arial" charset="0"/>
              </a:rPr>
              <a:t>Pathology of digestive system II – the liver and pancreas, swim bladder, peritoneum. </a:t>
            </a:r>
          </a:p>
          <a:p>
            <a:pPr fontAlgn="auto">
              <a:lnSpc>
                <a:spcPct val="90000"/>
              </a:lnSpc>
              <a:spcBef>
                <a:spcPts val="0"/>
              </a:spcBef>
              <a:spcAft>
                <a:spcPct val="20000"/>
              </a:spcAft>
              <a:buFontTx/>
              <a:buNone/>
              <a:defRPr/>
            </a:pPr>
            <a:r>
              <a:rPr lang="en-AU" sz="1600" dirty="0" smtClean="0">
                <a:solidFill>
                  <a:schemeClr val="bg2">
                    <a:lumMod val="50000"/>
                  </a:schemeClr>
                </a:solidFill>
                <a:latin typeface="Arial" charset="0"/>
              </a:rPr>
              <a:t>10. Pathology of fish skin</a:t>
            </a:r>
          </a:p>
          <a:p>
            <a:pPr fontAlgn="auto">
              <a:lnSpc>
                <a:spcPct val="90000"/>
              </a:lnSpc>
              <a:spcBef>
                <a:spcPts val="0"/>
              </a:spcBef>
              <a:spcAft>
                <a:spcPct val="20000"/>
              </a:spcAft>
              <a:buFontTx/>
              <a:buNone/>
              <a:defRPr/>
            </a:pPr>
            <a:r>
              <a:rPr lang="en-AU" sz="1600" dirty="0" smtClean="0">
                <a:solidFill>
                  <a:schemeClr val="accent2">
                    <a:lumMod val="75000"/>
                  </a:schemeClr>
                </a:solidFill>
                <a:latin typeface="Arial" charset="0"/>
              </a:rPr>
              <a:t>11. </a:t>
            </a:r>
            <a:r>
              <a:rPr lang="en-AU" sz="1600" dirty="0" smtClean="0">
                <a:solidFill>
                  <a:schemeClr val="accent2">
                    <a:lumMod val="75000"/>
                  </a:schemeClr>
                </a:solidFill>
                <a:effectLst>
                  <a:outerShdw blurRad="38100" dist="38100" dir="2700000" algn="tl">
                    <a:srgbClr val="000000">
                      <a:alpha val="43137"/>
                    </a:srgbClr>
                  </a:outerShdw>
                </a:effectLst>
                <a:latin typeface="Arial" charset="0"/>
              </a:rPr>
              <a:t>Pathology of circulatory / respiratory system – heart, vessels and gills. </a:t>
            </a:r>
          </a:p>
          <a:p>
            <a:pPr lvl="1">
              <a:lnSpc>
                <a:spcPct val="90000"/>
              </a:lnSpc>
              <a:spcBef>
                <a:spcPts val="0"/>
              </a:spcBef>
              <a:spcAft>
                <a:spcPct val="20000"/>
              </a:spcAft>
              <a:buNone/>
              <a:defRPr/>
            </a:pPr>
            <a:r>
              <a:rPr lang="en-AU" sz="1600" dirty="0" smtClean="0">
                <a:solidFill>
                  <a:schemeClr val="accent2">
                    <a:lumMod val="75000"/>
                  </a:schemeClr>
                </a:solidFill>
                <a:effectLst>
                  <a:outerShdw blurRad="38100" dist="38100" dir="2700000" algn="tl">
                    <a:srgbClr val="000000">
                      <a:alpha val="43137"/>
                    </a:srgbClr>
                  </a:outerShdw>
                </a:effectLst>
                <a:latin typeface="Arial" charset="0"/>
              </a:rPr>
              <a:t>A: Heart &amp; vessels (this presentation)</a:t>
            </a:r>
          </a:p>
          <a:p>
            <a:pPr lvl="1">
              <a:lnSpc>
                <a:spcPct val="90000"/>
              </a:lnSpc>
              <a:spcBef>
                <a:spcPts val="0"/>
              </a:spcBef>
              <a:spcAft>
                <a:spcPct val="20000"/>
              </a:spcAft>
              <a:buNone/>
              <a:defRPr/>
            </a:pPr>
            <a:r>
              <a:rPr lang="en-AU" sz="1600" dirty="0" smtClean="0">
                <a:solidFill>
                  <a:schemeClr val="accent2">
                    <a:lumMod val="75000"/>
                  </a:schemeClr>
                </a:solidFill>
                <a:latin typeface="Arial" charset="0"/>
              </a:rPr>
              <a:t>B: Gills – general &amp; non-infectious pathology</a:t>
            </a:r>
          </a:p>
          <a:p>
            <a:pPr lvl="1">
              <a:lnSpc>
                <a:spcPct val="90000"/>
              </a:lnSpc>
              <a:spcBef>
                <a:spcPts val="0"/>
              </a:spcBef>
              <a:spcAft>
                <a:spcPct val="20000"/>
              </a:spcAft>
              <a:buNone/>
              <a:defRPr/>
            </a:pPr>
            <a:r>
              <a:rPr lang="en-AU" sz="1600" dirty="0" smtClean="0">
                <a:solidFill>
                  <a:schemeClr val="accent2">
                    <a:lumMod val="75000"/>
                  </a:schemeClr>
                </a:solidFill>
                <a:latin typeface="Arial" charset="0"/>
              </a:rPr>
              <a:t>C: Gills – infectious diseases</a:t>
            </a:r>
          </a:p>
          <a:p>
            <a:pPr fontAlgn="auto">
              <a:lnSpc>
                <a:spcPct val="90000"/>
              </a:lnSpc>
              <a:spcBef>
                <a:spcPts val="0"/>
              </a:spcBef>
              <a:spcAft>
                <a:spcPct val="20000"/>
              </a:spcAft>
              <a:buFontTx/>
              <a:buNone/>
              <a:defRPr/>
            </a:pPr>
            <a:r>
              <a:rPr lang="en-AU" sz="1600" dirty="0" smtClean="0">
                <a:solidFill>
                  <a:schemeClr val="bg2">
                    <a:lumMod val="50000"/>
                  </a:schemeClr>
                </a:solidFill>
                <a:latin typeface="Arial" charset="0"/>
              </a:rPr>
              <a:t>12. Pathology of the musculoskeletal system and nervous system </a:t>
            </a:r>
          </a:p>
          <a:p>
            <a:pPr fontAlgn="auto">
              <a:lnSpc>
                <a:spcPct val="90000"/>
              </a:lnSpc>
              <a:spcBef>
                <a:spcPts val="0"/>
              </a:spcBef>
              <a:spcAft>
                <a:spcPct val="20000"/>
              </a:spcAft>
              <a:buFontTx/>
              <a:buNone/>
              <a:defRPr/>
            </a:pPr>
            <a:r>
              <a:rPr lang="en-AU" sz="1600" dirty="0" smtClean="0">
                <a:solidFill>
                  <a:schemeClr val="bg2">
                    <a:lumMod val="50000"/>
                  </a:schemeClr>
                </a:solidFill>
                <a:latin typeface="Arial" charset="0"/>
              </a:rPr>
              <a:t>13. Pathology of gonads and fry</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smtClean="0"/>
              <a:t>Acknowledgments &amp; Introduction. </a:t>
            </a:r>
            <a:endParaRPr lang="en-AU" dirty="0"/>
          </a:p>
        </p:txBody>
      </p:sp>
      <p:sp>
        <p:nvSpPr>
          <p:cNvPr id="3" name="Content Placeholder 2"/>
          <p:cNvSpPr>
            <a:spLocks noGrp="1"/>
          </p:cNvSpPr>
          <p:nvPr>
            <p:ph sz="quarter" idx="1"/>
          </p:nvPr>
        </p:nvSpPr>
        <p:spPr>
          <a:xfrm>
            <a:off x="179512" y="1340768"/>
            <a:ext cx="8784976" cy="5040560"/>
          </a:xfrm>
        </p:spPr>
        <p:txBody>
          <a:bodyPr>
            <a:noAutofit/>
          </a:bodyPr>
          <a:lstStyle/>
          <a:p>
            <a:pPr marL="270000" indent="-270000">
              <a:lnSpc>
                <a:spcPct val="120000"/>
              </a:lnSpc>
              <a:spcBef>
                <a:spcPts val="0"/>
              </a:spcBef>
              <a:spcAft>
                <a:spcPts val="600"/>
              </a:spcAft>
              <a:defRPr/>
            </a:pPr>
            <a:r>
              <a:rPr lang="en-US" sz="1600" dirty="0" smtClean="0">
                <a:latin typeface="Arial" charset="0"/>
              </a:rPr>
              <a:t>This is the eleventh module of the systematic examination of fish pathology, which aims </a:t>
            </a:r>
            <a:r>
              <a:rPr lang="en-US" sz="1600" dirty="0" smtClean="0">
                <a:latin typeface="Arial" pitchFamily="34" charset="0"/>
                <a:cs typeface="Arial" pitchFamily="34" charset="0"/>
              </a:rPr>
              <a:t>to convey an approach to diagnosis and cover fish reactions of each organ system rather than to cover all fish diseases, and is </a:t>
            </a:r>
            <a:r>
              <a:rPr lang="en-US" sz="1600" dirty="0" smtClean="0">
                <a:latin typeface="Arial" charset="0"/>
              </a:rPr>
              <a:t>based largely on representative pathology found in the diagnostic laboratory of the Tasmanian Department of Primary Industries, Parks, Water &amp; Environment (DPIPWE). </a:t>
            </a:r>
          </a:p>
          <a:p>
            <a:pPr marL="270000" lvl="0" indent="-270000">
              <a:lnSpc>
                <a:spcPct val="120000"/>
              </a:lnSpc>
              <a:spcBef>
                <a:spcPts val="0"/>
              </a:spcBef>
              <a:spcAft>
                <a:spcPts val="600"/>
              </a:spcAft>
              <a:defRPr/>
            </a:pPr>
            <a:r>
              <a:rPr lang="en-US" sz="1600" dirty="0" smtClean="0">
                <a:latin typeface="Arial" charset="0"/>
              </a:rPr>
              <a:t>It was funded by the </a:t>
            </a:r>
            <a:r>
              <a:rPr lang="en-AU" sz="1600" dirty="0" smtClean="0">
                <a:latin typeface="Arial" charset="0"/>
              </a:rPr>
              <a:t>Australian Animal Pathology Standards program </a:t>
            </a:r>
            <a:r>
              <a:rPr lang="en-US" sz="1600" dirty="0" smtClean="0">
                <a:latin typeface="Arial" charset="0"/>
              </a:rPr>
              <a:t>with in-kind support of DIPWE as acknowledged previously. </a:t>
            </a:r>
          </a:p>
          <a:p>
            <a:pPr marL="270000" indent="-270000">
              <a:lnSpc>
                <a:spcPct val="120000"/>
              </a:lnSpc>
              <a:spcBef>
                <a:spcPts val="0"/>
              </a:spcBef>
              <a:spcAft>
                <a:spcPts val="600"/>
              </a:spcAft>
              <a:defRPr/>
            </a:pPr>
            <a:r>
              <a:rPr lang="en-AU" sz="1600" dirty="0" smtClean="0">
                <a:latin typeface="Arial" charset="0"/>
              </a:rPr>
              <a:t>Photos for this series, especially those of gross pathology, are generally also from </a:t>
            </a:r>
            <a:r>
              <a:rPr lang="en-US" sz="1600" dirty="0" smtClean="0">
                <a:latin typeface="Arial" charset="0"/>
              </a:rPr>
              <a:t>DPIPWE archives and </a:t>
            </a:r>
            <a:r>
              <a:rPr lang="en-AU" sz="1600" dirty="0" smtClean="0">
                <a:latin typeface="Arial" charset="0"/>
              </a:rPr>
              <a:t>were generated by multiple contributors within </a:t>
            </a:r>
            <a:r>
              <a:rPr lang="en-US" sz="1600" dirty="0" smtClean="0">
                <a:latin typeface="Arial" charset="0"/>
              </a:rPr>
              <a:t>DPIPWE </a:t>
            </a:r>
            <a:r>
              <a:rPr lang="en-AU" sz="1600" dirty="0" smtClean="0">
                <a:latin typeface="Arial" charset="0"/>
              </a:rPr>
              <a:t>Fish Health Unit. </a:t>
            </a:r>
          </a:p>
          <a:p>
            <a:pPr marL="270000" indent="-270000">
              <a:lnSpc>
                <a:spcPct val="120000"/>
              </a:lnSpc>
              <a:spcBef>
                <a:spcPts val="0"/>
              </a:spcBef>
              <a:spcAft>
                <a:spcPts val="600"/>
              </a:spcAft>
              <a:defRPr/>
            </a:pPr>
            <a:r>
              <a:rPr lang="en-AU" sz="1600" dirty="0" smtClean="0">
                <a:latin typeface="Arial" charset="0"/>
              </a:rPr>
              <a:t>Contributors of cases from other laboratories have been acknowledged wherever possible and specific material and photographs used with permission where the origin is known. Any inadvertent omissions in this regard are unintended. </a:t>
            </a:r>
          </a:p>
          <a:p>
            <a:pPr marL="270000" indent="-270000">
              <a:lnSpc>
                <a:spcPct val="120000"/>
              </a:lnSpc>
              <a:spcBef>
                <a:spcPts val="0"/>
              </a:spcBef>
              <a:spcAft>
                <a:spcPts val="600"/>
              </a:spcAft>
              <a:defRPr/>
            </a:pPr>
            <a:r>
              <a:rPr lang="en-AU" sz="1600" dirty="0" smtClean="0">
                <a:latin typeface="Arial" charset="0"/>
              </a:rPr>
              <a:t>References quoted are listed at the end of each presentation. </a:t>
            </a:r>
            <a:endParaRPr lang="en-AU" sz="16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404664"/>
            <a:ext cx="7772400" cy="1152128"/>
          </a:xfrm>
        </p:spPr>
        <p:txBody>
          <a:bodyPr/>
          <a:lstStyle/>
          <a:p>
            <a:r>
              <a:rPr lang="en-AU" dirty="0" smtClean="0"/>
              <a:t>Anatomy &amp; Microanatomy </a:t>
            </a:r>
            <a:endParaRPr lang="en-AU" dirty="0"/>
          </a:p>
        </p:txBody>
      </p:sp>
      <p:sp>
        <p:nvSpPr>
          <p:cNvPr id="3" name="Text Placeholder 2"/>
          <p:cNvSpPr>
            <a:spLocks noGrp="1"/>
          </p:cNvSpPr>
          <p:nvPr>
            <p:ph type="subTitle" idx="1"/>
          </p:nvPr>
        </p:nvSpPr>
        <p:spPr>
          <a:xfrm>
            <a:off x="899592" y="1601416"/>
            <a:ext cx="7344816" cy="5256584"/>
          </a:xfrm>
        </p:spPr>
        <p:txBody>
          <a:bodyPr>
            <a:normAutofit/>
          </a:bodyPr>
          <a:lstStyle/>
          <a:p>
            <a:pPr algn="l">
              <a:spcBef>
                <a:spcPts val="600"/>
              </a:spcBef>
              <a:spcAft>
                <a:spcPts val="600"/>
              </a:spcAft>
            </a:pPr>
            <a:r>
              <a:rPr lang="en-AU" sz="1800" dirty="0" smtClean="0"/>
              <a:t> </a:t>
            </a:r>
            <a:r>
              <a:rPr lang="en-AU" sz="1800" dirty="0" smtClean="0">
                <a:solidFill>
                  <a:schemeClr val="accent2"/>
                </a:solidFill>
              </a:rPr>
              <a:t>The major circulatory difference between fish and higher vertebrates is the is the single blood circuit of fish (2 chambered heart, to tissues via the gills), versus the double circuit of the 4 chambered heart of mammals (to lungs, back to heart, then to other tissues). This is considered to be driven by the relative inefficiency of mammals in extracting oxygen from air. </a:t>
            </a:r>
          </a:p>
          <a:p>
            <a:pPr algn="l">
              <a:spcBef>
                <a:spcPts val="600"/>
              </a:spcBef>
              <a:spcAft>
                <a:spcPts val="600"/>
              </a:spcAft>
            </a:pPr>
            <a:r>
              <a:rPr lang="en-AU" sz="1800" dirty="0" smtClean="0">
                <a:solidFill>
                  <a:schemeClr val="accent2"/>
                </a:solidFill>
              </a:rPr>
              <a:t>The gills will therefore be considered with circulation, though they  have both </a:t>
            </a:r>
            <a:r>
              <a:rPr lang="en-AU" sz="1800" dirty="0" smtClean="0">
                <a:solidFill>
                  <a:schemeClr val="accent2"/>
                </a:solidFill>
                <a:effectLst>
                  <a:outerShdw blurRad="38100" dist="38100" dir="2700000" algn="tl">
                    <a:srgbClr val="000000">
                      <a:alpha val="43137"/>
                    </a:srgbClr>
                  </a:outerShdw>
                </a:effectLst>
              </a:rPr>
              <a:t>respiratory</a:t>
            </a:r>
            <a:r>
              <a:rPr lang="en-AU" sz="1800" dirty="0" smtClean="0">
                <a:solidFill>
                  <a:schemeClr val="accent2"/>
                </a:solidFill>
              </a:rPr>
              <a:t> and </a:t>
            </a:r>
            <a:r>
              <a:rPr lang="en-AU" sz="1800" dirty="0" smtClean="0">
                <a:solidFill>
                  <a:schemeClr val="accent2"/>
                </a:solidFill>
                <a:effectLst>
                  <a:outerShdw blurRad="38100" dist="38100" dir="2700000" algn="tl">
                    <a:srgbClr val="000000">
                      <a:alpha val="43137"/>
                    </a:srgbClr>
                  </a:outerShdw>
                </a:effectLst>
              </a:rPr>
              <a:t>excretory</a:t>
            </a:r>
            <a:r>
              <a:rPr lang="en-AU" sz="1800" dirty="0" smtClean="0">
                <a:solidFill>
                  <a:schemeClr val="accent2"/>
                </a:solidFill>
              </a:rPr>
              <a:t> functions.</a:t>
            </a:r>
          </a:p>
          <a:p>
            <a:pPr algn="l">
              <a:spcBef>
                <a:spcPts val="600"/>
              </a:spcBef>
              <a:spcAft>
                <a:spcPts val="600"/>
              </a:spcAft>
            </a:pPr>
            <a:r>
              <a:rPr lang="en-AU" sz="1800" dirty="0" smtClean="0">
                <a:solidFill>
                  <a:schemeClr val="accent2"/>
                </a:solidFill>
              </a:rPr>
              <a:t>The change from a water to air environment, and the further development of limbs as weight bearing organs often at considerable distance from the heart, also drove an increase in blood pressure, which in turn was one of the drivers for a subsequent increase in vascular thickness (see Part-1). Therefore fish vessels are in general thinner &amp; more permeable than land mammals. (The most commonly encountered of the latter are also  usually larger).  Fish capillary pressures are considerably lower than mammals (5 – 15 mm Hg v 20-30 mmHg), though the pressure in gill is higher than other tissues. Fish capillaries other than brain (which is enclosed in rigid bony vault) and the gill are also much more permeable to protein. </a:t>
            </a:r>
            <a:endParaRPr lang="en-AU" sz="1800" dirty="0">
              <a:solidFill>
                <a:schemeClr val="accent2"/>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3 Aeromonas 2-LRs.jpg"/>
          <p:cNvPicPr>
            <a:picLocks noGrp="1" noChangeAspect="1"/>
          </p:cNvPicPr>
          <p:nvPr isPhoto="1"/>
        </p:nvPicPr>
        <p:blipFill>
          <a:blip r:embed="rId2" cstate="screen">
            <a:lum/>
          </a:blip>
          <a:srcRect/>
          <a:stretch>
            <a:fillRect/>
          </a:stretch>
        </p:blipFill>
        <p:spPr>
          <a:xfrm>
            <a:off x="0" y="2222564"/>
            <a:ext cx="3800599" cy="4686300"/>
          </a:xfrm>
          <a:prstGeom prst="rect">
            <a:avLst/>
          </a:prstGeom>
          <a:noFill/>
          <a:ln>
            <a:noFill/>
          </a:ln>
        </p:spPr>
      </p:pic>
      <p:pic>
        <p:nvPicPr>
          <p:cNvPr id="3" name="Picture 2" descr="ANNE0049-LRs.jpg"/>
          <p:cNvPicPr>
            <a:picLocks noGrp="1" noChangeAspect="1"/>
          </p:cNvPicPr>
          <p:nvPr isPhoto="1"/>
        </p:nvPicPr>
        <p:blipFill>
          <a:blip r:embed="rId3" cstate="screen">
            <a:lum/>
          </a:blip>
          <a:srcRect/>
          <a:stretch>
            <a:fillRect/>
          </a:stretch>
        </p:blipFill>
        <p:spPr>
          <a:xfrm>
            <a:off x="3781620" y="2573908"/>
            <a:ext cx="5362380" cy="4284092"/>
          </a:xfrm>
          <a:prstGeom prst="rect">
            <a:avLst/>
          </a:prstGeom>
          <a:noFill/>
          <a:ln>
            <a:noFill/>
          </a:ln>
        </p:spPr>
      </p:pic>
      <p:sp>
        <p:nvSpPr>
          <p:cNvPr id="4" name="TextBox 3"/>
          <p:cNvSpPr txBox="1"/>
          <p:nvPr/>
        </p:nvSpPr>
        <p:spPr>
          <a:xfrm>
            <a:off x="0" y="0"/>
            <a:ext cx="9144000" cy="707886"/>
          </a:xfrm>
          <a:prstGeom prst="rect">
            <a:avLst/>
          </a:prstGeom>
          <a:solidFill>
            <a:schemeClr val="bg1"/>
          </a:solidFill>
        </p:spPr>
        <p:txBody>
          <a:bodyPr wrap="square" rtlCol="0">
            <a:spAutoFit/>
          </a:bodyPr>
          <a:lstStyle/>
          <a:p>
            <a:r>
              <a:rPr lang="en-AU" sz="2000" b="1" dirty="0" smtClean="0">
                <a:solidFill>
                  <a:schemeClr val="bg2">
                    <a:lumMod val="50000"/>
                  </a:schemeClr>
                </a:solidFill>
              </a:rPr>
              <a:t>HEART ANATOMY </a:t>
            </a:r>
            <a:r>
              <a:rPr lang="en-AU" sz="2000" dirty="0" smtClean="0"/>
              <a:t>Hearts </a:t>
            </a:r>
            <a:r>
              <a:rPr lang="en-AU" sz="2000" i="1" dirty="0" smtClean="0"/>
              <a:t>in situ</a:t>
            </a:r>
            <a:r>
              <a:rPr lang="en-AU" sz="2000" dirty="0" smtClean="0"/>
              <a:t>, salmonids. Normal (left), &amp; with excessive fat that if severe can potentially restrict stroke volume (right).</a:t>
            </a:r>
            <a:r>
              <a:rPr lang="en-AU" sz="2000" b="1" dirty="0" smtClean="0">
                <a:solidFill>
                  <a:schemeClr val="bg2">
                    <a:lumMod val="50000"/>
                  </a:schemeClr>
                </a:solidFill>
              </a:rPr>
              <a:t> </a:t>
            </a:r>
          </a:p>
        </p:txBody>
      </p:sp>
      <p:sp>
        <p:nvSpPr>
          <p:cNvPr id="5" name="TextBox 4"/>
          <p:cNvSpPr txBox="1"/>
          <p:nvPr/>
        </p:nvSpPr>
        <p:spPr>
          <a:xfrm>
            <a:off x="0" y="692696"/>
            <a:ext cx="9144000" cy="3293209"/>
          </a:xfrm>
          <a:prstGeom prst="rect">
            <a:avLst/>
          </a:prstGeom>
          <a:solidFill>
            <a:schemeClr val="bg1"/>
          </a:solidFill>
        </p:spPr>
        <p:txBody>
          <a:bodyPr wrap="square" rtlCol="0">
            <a:spAutoFit/>
          </a:bodyPr>
          <a:lstStyle/>
          <a:p>
            <a:pPr>
              <a:spcAft>
                <a:spcPts val="600"/>
              </a:spcAft>
            </a:pPr>
            <a:r>
              <a:rPr lang="en-AU" dirty="0" smtClean="0"/>
              <a:t>Fish hearts are confined within a relatively rigid pericardial cavity. The potential for this to restrict increases in stroke volume as a way to increase cardiac output is offset, to an extent that varies between species by the ability to increase cardiac emptying while  maintaining filling from the atrium and associated sinus </a:t>
            </a:r>
            <a:r>
              <a:rPr lang="en-AU" dirty="0" err="1" smtClean="0"/>
              <a:t>venosus</a:t>
            </a:r>
            <a:r>
              <a:rPr lang="en-AU" dirty="0" smtClean="0"/>
              <a:t>, which are large relative to the ventricle when compared to mammals, and large venous sacs in some species.  The cavity rigidity aids rapid refilling, by creating a negative pressure after systole. </a:t>
            </a:r>
          </a:p>
          <a:p>
            <a:pPr>
              <a:spcAft>
                <a:spcPts val="600"/>
              </a:spcAft>
            </a:pPr>
            <a:r>
              <a:rPr lang="en-AU" dirty="0" smtClean="0"/>
              <a:t>This rigidity is especially marked in </a:t>
            </a:r>
            <a:r>
              <a:rPr lang="en-AU" dirty="0" err="1" smtClean="0"/>
              <a:t>elasmobranchs</a:t>
            </a:r>
            <a:r>
              <a:rPr lang="en-AU" dirty="0" smtClean="0"/>
              <a:t> (sharks, rays, skates), and particularly so in sharks &amp; dog-fish. This is considered a mechanism to resist pressure damage / malfunction when diving at depths. However sharks often have a pore-like canal to shunt pericardial fluid to the peritoneum, to allow increased stroke volume. </a:t>
            </a:r>
          </a:p>
          <a:p>
            <a:pPr>
              <a:spcAft>
                <a:spcPts val="600"/>
              </a:spcAft>
            </a:pPr>
            <a:r>
              <a:rPr lang="en-AU" dirty="0" smtClean="0"/>
              <a:t>For more information see Evans &amp; Claiborne, 2005 (p131-134);</a:t>
            </a:r>
            <a:r>
              <a:rPr lang="en-AU" dirty="0" smtClean="0">
                <a:solidFill>
                  <a:srgbClr val="FF0000"/>
                </a:solidFill>
              </a:rPr>
              <a:t> </a:t>
            </a:r>
            <a:r>
              <a:rPr lang="en-AU" dirty="0" smtClean="0"/>
              <a:t> Ferguson, 2006 (p144).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h Anat10-LRs.jpg"/>
          <p:cNvPicPr>
            <a:picLocks noGrp="1" noChangeAspect="1"/>
          </p:cNvPicPr>
          <p:nvPr isPhoto="1"/>
        </p:nvPicPr>
        <p:blipFill>
          <a:blip r:embed="rId2" cstate="screen">
            <a:lum/>
          </a:blip>
          <a:stretch>
            <a:fillRect/>
          </a:stretch>
        </p:blipFill>
        <p:spPr>
          <a:xfrm>
            <a:off x="0" y="260648"/>
            <a:ext cx="9144000" cy="6427787"/>
          </a:xfrm>
          <a:prstGeom prst="rect">
            <a:avLst/>
          </a:prstGeom>
          <a:noFill/>
          <a:ln>
            <a:noFill/>
          </a:ln>
        </p:spPr>
      </p:pic>
      <p:sp>
        <p:nvSpPr>
          <p:cNvPr id="3" name="TextBox 2"/>
          <p:cNvSpPr txBox="1"/>
          <p:nvPr/>
        </p:nvSpPr>
        <p:spPr>
          <a:xfrm>
            <a:off x="0" y="260648"/>
            <a:ext cx="8928992" cy="2246769"/>
          </a:xfrm>
          <a:prstGeom prst="rect">
            <a:avLst/>
          </a:prstGeom>
          <a:noFill/>
        </p:spPr>
        <p:txBody>
          <a:bodyPr wrap="square" rtlCol="0">
            <a:spAutoFit/>
          </a:bodyPr>
          <a:lstStyle/>
          <a:p>
            <a:r>
              <a:rPr lang="en-AU" sz="2000" b="1" dirty="0" smtClean="0">
                <a:solidFill>
                  <a:schemeClr val="bg1"/>
                </a:solidFill>
                <a:effectLst>
                  <a:outerShdw blurRad="38100" dist="38100" dir="2700000" algn="tl">
                    <a:srgbClr val="000000">
                      <a:alpha val="43137"/>
                    </a:srgbClr>
                  </a:outerShdw>
                </a:effectLst>
              </a:rPr>
              <a:t>The heart is located close to the gills, as shown by this dissected shark. </a:t>
            </a:r>
          </a:p>
          <a:p>
            <a:r>
              <a:rPr lang="en-AU" sz="2000" b="1" dirty="0" smtClean="0">
                <a:solidFill>
                  <a:schemeClr val="bg1"/>
                </a:solidFill>
                <a:effectLst>
                  <a:outerShdw blurRad="38100" dist="38100" dir="2700000" algn="tl">
                    <a:srgbClr val="000000">
                      <a:alpha val="43137"/>
                    </a:srgbClr>
                  </a:outerShdw>
                </a:effectLst>
              </a:rPr>
              <a:t>Heart (H) within a pericardial sac;  the severed gill arches (G).</a:t>
            </a:r>
          </a:p>
          <a:p>
            <a:r>
              <a:rPr lang="en-AU" sz="2000" b="1" dirty="0" smtClean="0">
                <a:solidFill>
                  <a:schemeClr val="bg1"/>
                </a:solidFill>
                <a:effectLst>
                  <a:outerShdw blurRad="38100" dist="38100" dir="2700000" algn="tl">
                    <a:srgbClr val="000000">
                      <a:alpha val="43137"/>
                    </a:srgbClr>
                  </a:outerShdw>
                </a:effectLst>
              </a:rPr>
              <a:t>This also shows the septum </a:t>
            </a:r>
            <a:r>
              <a:rPr lang="en-AU" sz="2000" b="1" dirty="0" err="1" smtClean="0">
                <a:solidFill>
                  <a:schemeClr val="bg1"/>
                </a:solidFill>
                <a:effectLst>
                  <a:outerShdw blurRad="38100" dist="38100" dir="2700000" algn="tl">
                    <a:srgbClr val="000000">
                      <a:alpha val="43137"/>
                    </a:srgbClr>
                  </a:outerShdw>
                </a:effectLst>
              </a:rPr>
              <a:t>transversum</a:t>
            </a:r>
            <a:r>
              <a:rPr lang="en-AU" sz="2000" b="1" dirty="0" smtClean="0">
                <a:solidFill>
                  <a:schemeClr val="bg1"/>
                </a:solidFill>
                <a:effectLst>
                  <a:outerShdw blurRad="38100" dist="38100" dir="2700000" algn="tl">
                    <a:srgbClr val="000000">
                      <a:alpha val="43137"/>
                    </a:srgbClr>
                  </a:outerShdw>
                </a:effectLst>
              </a:rPr>
              <a:t> (arrow) forming the posterior margin of the pericardial cavity, separating this from the abdomen. (This is sometimes erroneously called the diaphragm, but only mammals have the muscles embedded in this organ that justify this name.) </a:t>
            </a:r>
          </a:p>
          <a:p>
            <a:r>
              <a:rPr lang="en-AU" sz="2000" b="1" dirty="0" smtClean="0">
                <a:solidFill>
                  <a:schemeClr val="bg1"/>
                </a:solidFill>
                <a:effectLst>
                  <a:outerShdw blurRad="38100" dist="38100" dir="2700000" algn="tl">
                    <a:srgbClr val="000000">
                      <a:alpha val="43137"/>
                    </a:srgbClr>
                  </a:outerShdw>
                </a:effectLst>
              </a:rPr>
              <a:t> </a:t>
            </a:r>
            <a:endParaRPr lang="en-AU" sz="2000" b="1" dirty="0">
              <a:solidFill>
                <a:schemeClr val="bg1"/>
              </a:solidFill>
              <a:effectLst>
                <a:outerShdw blurRad="38100" dist="38100" dir="2700000" algn="tl">
                  <a:srgbClr val="000000">
                    <a:alpha val="43137"/>
                  </a:srgbClr>
                </a:outerShdw>
              </a:effectLst>
            </a:endParaRPr>
          </a:p>
        </p:txBody>
      </p:sp>
      <p:sp>
        <p:nvSpPr>
          <p:cNvPr id="4" name="TextBox 3"/>
          <p:cNvSpPr txBox="1"/>
          <p:nvPr/>
        </p:nvSpPr>
        <p:spPr>
          <a:xfrm>
            <a:off x="5868144" y="3068960"/>
            <a:ext cx="330540" cy="369332"/>
          </a:xfrm>
          <a:prstGeom prst="rect">
            <a:avLst/>
          </a:prstGeom>
          <a:noFill/>
        </p:spPr>
        <p:txBody>
          <a:bodyPr wrap="none" rtlCol="0">
            <a:spAutoFit/>
          </a:bodyPr>
          <a:lstStyle/>
          <a:p>
            <a:r>
              <a:rPr lang="en-AU" b="1" dirty="0" smtClean="0">
                <a:solidFill>
                  <a:schemeClr val="bg1"/>
                </a:solidFill>
                <a:effectLst>
                  <a:outerShdw blurRad="38100" dist="38100" dir="2700000" algn="tl">
                    <a:srgbClr val="000000">
                      <a:alpha val="43137"/>
                    </a:srgbClr>
                  </a:outerShdw>
                </a:effectLst>
              </a:rPr>
              <a:t>H</a:t>
            </a:r>
            <a:endParaRPr lang="en-AU" dirty="0"/>
          </a:p>
        </p:txBody>
      </p:sp>
      <p:sp>
        <p:nvSpPr>
          <p:cNvPr id="5" name="TextBox 4"/>
          <p:cNvSpPr txBox="1"/>
          <p:nvPr/>
        </p:nvSpPr>
        <p:spPr>
          <a:xfrm>
            <a:off x="5292080" y="2132856"/>
            <a:ext cx="332142" cy="369332"/>
          </a:xfrm>
          <a:prstGeom prst="rect">
            <a:avLst/>
          </a:prstGeom>
          <a:noFill/>
        </p:spPr>
        <p:txBody>
          <a:bodyPr wrap="none" rtlCol="0">
            <a:spAutoFit/>
          </a:bodyPr>
          <a:lstStyle/>
          <a:p>
            <a:r>
              <a:rPr lang="en-AU" b="1" dirty="0" smtClean="0">
                <a:solidFill>
                  <a:schemeClr val="bg1"/>
                </a:solidFill>
                <a:effectLst>
                  <a:outerShdw blurRad="38100" dist="38100" dir="2700000" algn="tl">
                    <a:srgbClr val="000000">
                      <a:alpha val="43137"/>
                    </a:srgbClr>
                  </a:outerShdw>
                </a:effectLst>
              </a:rPr>
              <a:t>G</a:t>
            </a:r>
            <a:endParaRPr lang="en-AU" dirty="0"/>
          </a:p>
        </p:txBody>
      </p:sp>
      <p:sp>
        <p:nvSpPr>
          <p:cNvPr id="6" name="Left Arrow 5"/>
          <p:cNvSpPr/>
          <p:nvPr/>
        </p:nvSpPr>
        <p:spPr>
          <a:xfrm>
            <a:off x="6444208" y="2780928"/>
            <a:ext cx="504056" cy="288032"/>
          </a:xfrm>
          <a:prstGeom prst="lef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AG0036-LRs.jpg"/>
          <p:cNvPicPr>
            <a:picLocks noGrp="1" noChangeAspect="1"/>
          </p:cNvPicPr>
          <p:nvPr isPhoto="1"/>
        </p:nvPicPr>
        <p:blipFill>
          <a:blip r:embed="rId2" cstate="screen">
            <a:lum bright="-2000"/>
          </a:blip>
          <a:srcRect/>
          <a:stretch>
            <a:fillRect/>
          </a:stretch>
        </p:blipFill>
        <p:spPr>
          <a:xfrm>
            <a:off x="3347865" y="0"/>
            <a:ext cx="5796135" cy="4161942"/>
          </a:xfrm>
          <a:prstGeom prst="rect">
            <a:avLst/>
          </a:prstGeom>
          <a:noFill/>
          <a:ln>
            <a:noFill/>
          </a:ln>
        </p:spPr>
      </p:pic>
      <p:pic>
        <p:nvPicPr>
          <p:cNvPr id="5" name="Picture 4" descr="FAG0037-LRs.jpg"/>
          <p:cNvPicPr>
            <a:picLocks noGrp="1" noChangeAspect="1"/>
          </p:cNvPicPr>
          <p:nvPr isPhoto="1"/>
        </p:nvPicPr>
        <p:blipFill>
          <a:blip r:embed="rId3" cstate="screen">
            <a:lum/>
          </a:blip>
          <a:srcRect/>
          <a:stretch>
            <a:fillRect/>
          </a:stretch>
        </p:blipFill>
        <p:spPr>
          <a:xfrm>
            <a:off x="3347864" y="3212976"/>
            <a:ext cx="3542084" cy="3645024"/>
          </a:xfrm>
          <a:prstGeom prst="rect">
            <a:avLst/>
          </a:prstGeom>
          <a:noFill/>
          <a:ln>
            <a:noFill/>
          </a:ln>
        </p:spPr>
      </p:pic>
      <p:pic>
        <p:nvPicPr>
          <p:cNvPr id="6" name="Picture 5" descr="FAG0045-LRs.jpg"/>
          <p:cNvPicPr>
            <a:picLocks noGrp="1" noChangeAspect="1"/>
          </p:cNvPicPr>
          <p:nvPr isPhoto="1"/>
        </p:nvPicPr>
        <p:blipFill>
          <a:blip r:embed="rId4" cstate="screen">
            <a:lum/>
          </a:blip>
          <a:srcRect/>
          <a:stretch>
            <a:fillRect/>
          </a:stretch>
        </p:blipFill>
        <p:spPr>
          <a:xfrm>
            <a:off x="6830427" y="3212976"/>
            <a:ext cx="2313573" cy="3645024"/>
          </a:xfrm>
          <a:prstGeom prst="rect">
            <a:avLst/>
          </a:prstGeom>
          <a:noFill/>
          <a:ln>
            <a:noFill/>
          </a:ln>
        </p:spPr>
      </p:pic>
      <p:sp>
        <p:nvSpPr>
          <p:cNvPr id="7" name="TextBox 6"/>
          <p:cNvSpPr txBox="1"/>
          <p:nvPr/>
        </p:nvSpPr>
        <p:spPr>
          <a:xfrm>
            <a:off x="0" y="0"/>
            <a:ext cx="3275856" cy="4878259"/>
          </a:xfrm>
          <a:prstGeom prst="rect">
            <a:avLst/>
          </a:prstGeom>
          <a:noFill/>
        </p:spPr>
        <p:txBody>
          <a:bodyPr wrap="square" rtlCol="0">
            <a:spAutoFit/>
          </a:bodyPr>
          <a:lstStyle/>
          <a:p>
            <a:pPr>
              <a:spcAft>
                <a:spcPts val="600"/>
              </a:spcAft>
            </a:pPr>
            <a:r>
              <a:rPr lang="en-AU" dirty="0" smtClean="0">
                <a:effectLst>
                  <a:outerShdw blurRad="38100" dist="38100" dir="2700000" algn="tl">
                    <a:srgbClr val="000000">
                      <a:alpha val="43137"/>
                    </a:srgbClr>
                  </a:outerShdw>
                </a:effectLst>
              </a:rPr>
              <a:t>Heart anatomy: </a:t>
            </a:r>
            <a:r>
              <a:rPr lang="en-AU" dirty="0" smtClean="0"/>
              <a:t>At first glance the fish heart appears to be 3-chambered, with the white </a:t>
            </a:r>
            <a:r>
              <a:rPr lang="en-AU" dirty="0" err="1" smtClean="0"/>
              <a:t>bulbus</a:t>
            </a:r>
            <a:r>
              <a:rPr lang="en-AU" dirty="0" smtClean="0"/>
              <a:t> </a:t>
            </a:r>
            <a:r>
              <a:rPr lang="en-AU" dirty="0" err="1" smtClean="0"/>
              <a:t>arteriosus</a:t>
            </a:r>
            <a:r>
              <a:rPr lang="en-AU" dirty="0" smtClean="0"/>
              <a:t> </a:t>
            </a:r>
            <a:r>
              <a:rPr lang="en-AU" b="1" dirty="0" smtClean="0"/>
              <a:t>(B)</a:t>
            </a:r>
            <a:r>
              <a:rPr lang="en-AU" dirty="0" smtClean="0"/>
              <a:t> being more obvious than the </a:t>
            </a:r>
            <a:r>
              <a:rPr lang="en-AU" dirty="0" smtClean="0">
                <a:solidFill>
                  <a:srgbClr val="FF0000"/>
                </a:solidFill>
              </a:rPr>
              <a:t> </a:t>
            </a:r>
            <a:r>
              <a:rPr lang="en-AU" dirty="0" smtClean="0">
                <a:effectLst>
                  <a:outerShdw blurRad="38100" dist="38100" dir="2700000" algn="tl">
                    <a:srgbClr val="000000">
                      <a:alpha val="43137"/>
                    </a:srgbClr>
                  </a:outerShdw>
                </a:effectLst>
              </a:rPr>
              <a:t>atrium</a:t>
            </a:r>
            <a:r>
              <a:rPr lang="en-AU" dirty="0" smtClean="0">
                <a:solidFill>
                  <a:srgbClr val="FF0000"/>
                </a:solidFill>
                <a:effectLst>
                  <a:outerShdw blurRad="38100" dist="38100" dir="2700000" algn="tl">
                    <a:srgbClr val="000000">
                      <a:alpha val="43137"/>
                    </a:srgbClr>
                  </a:outerShdw>
                </a:effectLst>
              </a:rPr>
              <a:t> </a:t>
            </a:r>
            <a:r>
              <a:rPr lang="en-AU" b="1" dirty="0" smtClean="0"/>
              <a:t>(A)</a:t>
            </a:r>
            <a:r>
              <a:rPr lang="en-AU" dirty="0" smtClean="0"/>
              <a:t>, and a more muscular triangular  </a:t>
            </a:r>
            <a:r>
              <a:rPr lang="en-AU" dirty="0" smtClean="0">
                <a:effectLst>
                  <a:outerShdw blurRad="38100" dist="38100" dir="2700000" algn="tl">
                    <a:srgbClr val="000000">
                      <a:alpha val="43137"/>
                    </a:srgbClr>
                  </a:outerShdw>
                </a:effectLst>
              </a:rPr>
              <a:t>ventricle</a:t>
            </a:r>
            <a:r>
              <a:rPr lang="en-AU" dirty="0" smtClean="0"/>
              <a:t> </a:t>
            </a:r>
            <a:r>
              <a:rPr lang="en-AU" b="1" dirty="0" smtClean="0"/>
              <a:t>(V). </a:t>
            </a:r>
            <a:r>
              <a:rPr lang="en-AU" dirty="0" smtClean="0"/>
              <a:t> [The heart on the right has a rounded ventricle, common in farmed but not wild salmonids - see below.]  </a:t>
            </a:r>
          </a:p>
          <a:p>
            <a:pPr>
              <a:spcAft>
                <a:spcPts val="600"/>
              </a:spcAft>
            </a:pPr>
            <a:r>
              <a:rPr lang="en-AU" dirty="0" smtClean="0"/>
              <a:t>However the </a:t>
            </a:r>
            <a:r>
              <a:rPr lang="en-AU" dirty="0" err="1" smtClean="0">
                <a:effectLst>
                  <a:outerShdw blurRad="38100" dist="38100" dir="2700000" algn="tl">
                    <a:srgbClr val="000000">
                      <a:alpha val="43137"/>
                    </a:srgbClr>
                  </a:outerShdw>
                </a:effectLst>
              </a:rPr>
              <a:t>bulbus</a:t>
            </a:r>
            <a:r>
              <a:rPr lang="en-AU" dirty="0" smtClean="0">
                <a:effectLst>
                  <a:outerShdw blurRad="38100" dist="38100" dir="2700000" algn="tl">
                    <a:srgbClr val="000000">
                      <a:alpha val="43137"/>
                    </a:srgbClr>
                  </a:outerShdw>
                </a:effectLst>
              </a:rPr>
              <a:t> </a:t>
            </a:r>
            <a:r>
              <a:rPr lang="en-AU" dirty="0" err="1" smtClean="0">
                <a:effectLst>
                  <a:outerShdw blurRad="38100" dist="38100" dir="2700000" algn="tl">
                    <a:srgbClr val="000000">
                      <a:alpha val="43137"/>
                    </a:srgbClr>
                  </a:outerShdw>
                </a:effectLst>
              </a:rPr>
              <a:t>arteriosus</a:t>
            </a:r>
            <a:r>
              <a:rPr lang="en-AU" dirty="0" smtClean="0">
                <a:effectLst>
                  <a:outerShdw blurRad="38100" dist="38100" dir="2700000" algn="tl">
                    <a:srgbClr val="000000">
                      <a:alpha val="43137"/>
                    </a:srgbClr>
                  </a:outerShdw>
                </a:effectLst>
              </a:rPr>
              <a:t> </a:t>
            </a:r>
            <a:r>
              <a:rPr lang="en-AU" dirty="0" smtClean="0"/>
              <a:t>of teleosts is a much expanded elastic first part of the aorta, and not regarded as a heart chamber (but  important in maintaining diastolic pressure for a prolonged pulse). </a:t>
            </a:r>
          </a:p>
        </p:txBody>
      </p:sp>
      <p:sp>
        <p:nvSpPr>
          <p:cNvPr id="8" name="TextBox 7"/>
          <p:cNvSpPr txBox="1"/>
          <p:nvPr/>
        </p:nvSpPr>
        <p:spPr>
          <a:xfrm>
            <a:off x="5724128" y="692696"/>
            <a:ext cx="328936" cy="400110"/>
          </a:xfrm>
          <a:prstGeom prst="rect">
            <a:avLst/>
          </a:prstGeom>
          <a:noFill/>
        </p:spPr>
        <p:txBody>
          <a:bodyPr wrap="none" rtlCol="0">
            <a:spAutoFit/>
          </a:bodyPr>
          <a:lstStyle/>
          <a:p>
            <a:r>
              <a:rPr lang="en-AU" sz="2000" b="1" dirty="0" smtClean="0">
                <a:effectLst>
                  <a:outerShdw blurRad="38100" dist="38100" dir="2700000" algn="tl">
                    <a:srgbClr val="000000">
                      <a:alpha val="43137"/>
                    </a:srgbClr>
                  </a:outerShdw>
                </a:effectLst>
              </a:rPr>
              <a:t>B</a:t>
            </a:r>
            <a:endParaRPr lang="en-AU" sz="2000" b="1" dirty="0">
              <a:effectLst>
                <a:outerShdw blurRad="38100" dist="38100" dir="2700000" algn="tl">
                  <a:srgbClr val="000000">
                    <a:alpha val="43137"/>
                  </a:srgbClr>
                </a:outerShdw>
              </a:effectLst>
            </a:endParaRPr>
          </a:p>
        </p:txBody>
      </p:sp>
      <p:sp>
        <p:nvSpPr>
          <p:cNvPr id="9" name="TextBox 8"/>
          <p:cNvSpPr txBox="1"/>
          <p:nvPr/>
        </p:nvSpPr>
        <p:spPr>
          <a:xfrm>
            <a:off x="7164288" y="476672"/>
            <a:ext cx="340158" cy="400110"/>
          </a:xfrm>
          <a:prstGeom prst="rect">
            <a:avLst/>
          </a:prstGeom>
          <a:noFill/>
        </p:spPr>
        <p:txBody>
          <a:bodyPr wrap="none" rtlCol="0">
            <a:spAutoFit/>
          </a:bodyPr>
          <a:lstStyle/>
          <a:p>
            <a:r>
              <a:rPr lang="en-AU" sz="2000" b="1" dirty="0" smtClean="0">
                <a:solidFill>
                  <a:schemeClr val="bg1"/>
                </a:solidFill>
                <a:effectLst>
                  <a:outerShdw blurRad="38100" dist="38100" dir="2700000" algn="tl">
                    <a:srgbClr val="000000">
                      <a:alpha val="43137"/>
                    </a:srgbClr>
                  </a:outerShdw>
                </a:effectLst>
              </a:rPr>
              <a:t>A</a:t>
            </a:r>
            <a:endParaRPr lang="en-AU" sz="2000" b="1" dirty="0">
              <a:solidFill>
                <a:schemeClr val="bg1"/>
              </a:solidFill>
              <a:effectLst>
                <a:outerShdw blurRad="38100" dist="38100" dir="2700000" algn="tl">
                  <a:srgbClr val="000000">
                    <a:alpha val="43137"/>
                  </a:srgbClr>
                </a:outerShdw>
              </a:effectLst>
            </a:endParaRPr>
          </a:p>
        </p:txBody>
      </p:sp>
      <p:sp>
        <p:nvSpPr>
          <p:cNvPr id="10" name="TextBox 9"/>
          <p:cNvSpPr txBox="1"/>
          <p:nvPr/>
        </p:nvSpPr>
        <p:spPr>
          <a:xfrm>
            <a:off x="7884368" y="908720"/>
            <a:ext cx="328936" cy="400110"/>
          </a:xfrm>
          <a:prstGeom prst="rect">
            <a:avLst/>
          </a:prstGeom>
          <a:noFill/>
        </p:spPr>
        <p:txBody>
          <a:bodyPr wrap="none" rtlCol="0">
            <a:spAutoFit/>
          </a:bodyPr>
          <a:lstStyle/>
          <a:p>
            <a:r>
              <a:rPr lang="en-AU" sz="2000" b="1" dirty="0" smtClean="0">
                <a:effectLst>
                  <a:outerShdw blurRad="38100" dist="38100" dir="2700000" algn="tl">
                    <a:srgbClr val="000000">
                      <a:alpha val="43137"/>
                    </a:srgbClr>
                  </a:outerShdw>
                </a:effectLst>
              </a:rPr>
              <a:t>B</a:t>
            </a:r>
            <a:endParaRPr lang="en-AU" sz="2000" b="1" dirty="0">
              <a:effectLst>
                <a:outerShdw blurRad="38100" dist="38100" dir="2700000" algn="tl">
                  <a:srgbClr val="000000">
                    <a:alpha val="43137"/>
                  </a:srgbClr>
                </a:outerShdw>
              </a:effectLst>
            </a:endParaRPr>
          </a:p>
        </p:txBody>
      </p:sp>
      <p:sp>
        <p:nvSpPr>
          <p:cNvPr id="11" name="TextBox 10"/>
          <p:cNvSpPr txBox="1"/>
          <p:nvPr/>
        </p:nvSpPr>
        <p:spPr>
          <a:xfrm>
            <a:off x="5148064" y="1844824"/>
            <a:ext cx="336952" cy="400110"/>
          </a:xfrm>
          <a:prstGeom prst="rect">
            <a:avLst/>
          </a:prstGeom>
          <a:noFill/>
        </p:spPr>
        <p:txBody>
          <a:bodyPr wrap="none" rtlCol="0">
            <a:spAutoFit/>
          </a:bodyPr>
          <a:lstStyle/>
          <a:p>
            <a:r>
              <a:rPr lang="en-AU" sz="2000" b="1" dirty="0" smtClean="0">
                <a:solidFill>
                  <a:schemeClr val="bg1"/>
                </a:solidFill>
                <a:effectLst>
                  <a:outerShdw blurRad="38100" dist="38100" dir="2700000" algn="tl">
                    <a:srgbClr val="000000">
                      <a:alpha val="43137"/>
                    </a:srgbClr>
                  </a:outerShdw>
                </a:effectLst>
              </a:rPr>
              <a:t>V</a:t>
            </a:r>
            <a:endParaRPr lang="en-AU" sz="2000" b="1" dirty="0">
              <a:solidFill>
                <a:schemeClr val="bg1"/>
              </a:solidFill>
              <a:effectLst>
                <a:outerShdw blurRad="38100" dist="38100" dir="2700000" algn="tl">
                  <a:srgbClr val="000000">
                    <a:alpha val="43137"/>
                  </a:srgbClr>
                </a:outerShdw>
              </a:effectLst>
            </a:endParaRPr>
          </a:p>
        </p:txBody>
      </p:sp>
      <p:sp>
        <p:nvSpPr>
          <p:cNvPr id="12" name="TextBox 11"/>
          <p:cNvSpPr txBox="1"/>
          <p:nvPr/>
        </p:nvSpPr>
        <p:spPr>
          <a:xfrm>
            <a:off x="7164288" y="2204864"/>
            <a:ext cx="336952" cy="400110"/>
          </a:xfrm>
          <a:prstGeom prst="rect">
            <a:avLst/>
          </a:prstGeom>
          <a:noFill/>
        </p:spPr>
        <p:txBody>
          <a:bodyPr wrap="none" rtlCol="0">
            <a:spAutoFit/>
          </a:bodyPr>
          <a:lstStyle/>
          <a:p>
            <a:r>
              <a:rPr lang="en-AU" sz="2000" b="1" dirty="0" smtClean="0">
                <a:solidFill>
                  <a:schemeClr val="bg1"/>
                </a:solidFill>
                <a:effectLst>
                  <a:outerShdw blurRad="38100" dist="38100" dir="2700000" algn="tl">
                    <a:srgbClr val="000000">
                      <a:alpha val="43137"/>
                    </a:srgbClr>
                  </a:outerShdw>
                </a:effectLst>
              </a:rPr>
              <a:t>V</a:t>
            </a:r>
            <a:endParaRPr lang="en-AU" sz="2000" b="1" dirty="0">
              <a:solidFill>
                <a:schemeClr val="bg1"/>
              </a:solidFill>
              <a:effectLst>
                <a:outerShdw blurRad="38100" dist="38100" dir="2700000" algn="tl">
                  <a:srgbClr val="000000">
                    <a:alpha val="43137"/>
                  </a:srgbClr>
                </a:outerShdw>
              </a:effectLst>
            </a:endParaRPr>
          </a:p>
        </p:txBody>
      </p:sp>
      <p:sp>
        <p:nvSpPr>
          <p:cNvPr id="13" name="TextBox 12"/>
          <p:cNvSpPr txBox="1"/>
          <p:nvPr/>
        </p:nvSpPr>
        <p:spPr>
          <a:xfrm>
            <a:off x="3635896" y="4077072"/>
            <a:ext cx="340158" cy="400110"/>
          </a:xfrm>
          <a:prstGeom prst="rect">
            <a:avLst/>
          </a:prstGeom>
          <a:noFill/>
        </p:spPr>
        <p:txBody>
          <a:bodyPr wrap="none" rtlCol="0">
            <a:spAutoFit/>
          </a:bodyPr>
          <a:lstStyle/>
          <a:p>
            <a:r>
              <a:rPr lang="en-AU" sz="2000" b="1" dirty="0" smtClean="0">
                <a:solidFill>
                  <a:schemeClr val="bg1"/>
                </a:solidFill>
                <a:effectLst>
                  <a:outerShdw blurRad="38100" dist="38100" dir="2700000" algn="tl">
                    <a:srgbClr val="000000">
                      <a:alpha val="43137"/>
                    </a:srgbClr>
                  </a:outerShdw>
                </a:effectLst>
              </a:rPr>
              <a:t>A</a:t>
            </a:r>
            <a:endParaRPr lang="en-AU" sz="2000" b="1" dirty="0">
              <a:solidFill>
                <a:schemeClr val="bg1"/>
              </a:solidFill>
              <a:effectLst>
                <a:outerShdw blurRad="38100" dist="38100" dir="2700000" algn="tl">
                  <a:srgbClr val="000000">
                    <a:alpha val="43137"/>
                  </a:srgbClr>
                </a:outerShdw>
              </a:effectLst>
            </a:endParaRPr>
          </a:p>
        </p:txBody>
      </p:sp>
      <p:sp>
        <p:nvSpPr>
          <p:cNvPr id="14" name="TextBox 13"/>
          <p:cNvSpPr txBox="1"/>
          <p:nvPr/>
        </p:nvSpPr>
        <p:spPr>
          <a:xfrm>
            <a:off x="5796136" y="3789040"/>
            <a:ext cx="340158" cy="400110"/>
          </a:xfrm>
          <a:prstGeom prst="rect">
            <a:avLst/>
          </a:prstGeom>
          <a:noFill/>
        </p:spPr>
        <p:txBody>
          <a:bodyPr wrap="none" rtlCol="0">
            <a:spAutoFit/>
          </a:bodyPr>
          <a:lstStyle/>
          <a:p>
            <a:r>
              <a:rPr lang="en-AU" sz="2000" b="1" dirty="0" smtClean="0">
                <a:solidFill>
                  <a:schemeClr val="bg1"/>
                </a:solidFill>
                <a:effectLst>
                  <a:outerShdw blurRad="38100" dist="38100" dir="2700000" algn="tl">
                    <a:srgbClr val="000000">
                      <a:alpha val="43137"/>
                    </a:srgbClr>
                  </a:outerShdw>
                </a:effectLst>
              </a:rPr>
              <a:t>A</a:t>
            </a:r>
            <a:endParaRPr lang="en-AU" sz="2000" b="1" dirty="0">
              <a:solidFill>
                <a:schemeClr val="bg1"/>
              </a:solidFill>
              <a:effectLst>
                <a:outerShdw blurRad="38100" dist="38100" dir="2700000" algn="tl">
                  <a:srgbClr val="000000">
                    <a:alpha val="43137"/>
                  </a:srgbClr>
                </a:outerShdw>
              </a:effectLst>
            </a:endParaRPr>
          </a:p>
        </p:txBody>
      </p:sp>
      <p:sp>
        <p:nvSpPr>
          <p:cNvPr id="15" name="TextBox 14"/>
          <p:cNvSpPr txBox="1"/>
          <p:nvPr/>
        </p:nvSpPr>
        <p:spPr>
          <a:xfrm>
            <a:off x="8532440" y="3933056"/>
            <a:ext cx="340158" cy="400110"/>
          </a:xfrm>
          <a:prstGeom prst="rect">
            <a:avLst/>
          </a:prstGeom>
          <a:noFill/>
        </p:spPr>
        <p:txBody>
          <a:bodyPr wrap="none" rtlCol="0">
            <a:spAutoFit/>
          </a:bodyPr>
          <a:lstStyle/>
          <a:p>
            <a:r>
              <a:rPr lang="en-AU" sz="2000" b="1" dirty="0" smtClean="0">
                <a:solidFill>
                  <a:schemeClr val="bg1"/>
                </a:solidFill>
                <a:effectLst>
                  <a:outerShdw blurRad="38100" dist="38100" dir="2700000" algn="tl">
                    <a:srgbClr val="000000">
                      <a:alpha val="43137"/>
                    </a:srgbClr>
                  </a:outerShdw>
                </a:effectLst>
              </a:rPr>
              <a:t>A</a:t>
            </a:r>
            <a:endParaRPr lang="en-AU" sz="2000" b="1" dirty="0">
              <a:solidFill>
                <a:schemeClr val="bg1"/>
              </a:solidFill>
              <a:effectLst>
                <a:outerShdw blurRad="38100" dist="38100" dir="2700000" algn="tl">
                  <a:srgbClr val="000000">
                    <a:alpha val="43137"/>
                  </a:srgbClr>
                </a:outerShdw>
              </a:effectLst>
            </a:endParaRPr>
          </a:p>
        </p:txBody>
      </p:sp>
      <p:sp>
        <p:nvSpPr>
          <p:cNvPr id="16" name="TextBox 15"/>
          <p:cNvSpPr txBox="1"/>
          <p:nvPr/>
        </p:nvSpPr>
        <p:spPr>
          <a:xfrm>
            <a:off x="4139952" y="3789040"/>
            <a:ext cx="456151" cy="400110"/>
          </a:xfrm>
          <a:prstGeom prst="rect">
            <a:avLst/>
          </a:prstGeom>
          <a:noFill/>
        </p:spPr>
        <p:txBody>
          <a:bodyPr wrap="none" rtlCol="0">
            <a:spAutoFit/>
          </a:bodyPr>
          <a:lstStyle/>
          <a:p>
            <a:r>
              <a:rPr lang="en-AU" sz="2000" b="1" dirty="0" smtClean="0">
                <a:solidFill>
                  <a:schemeClr val="bg1"/>
                </a:solidFill>
                <a:effectLst>
                  <a:outerShdw blurRad="38100" dist="38100" dir="2700000" algn="tl">
                    <a:srgbClr val="000000">
                      <a:alpha val="43137"/>
                    </a:srgbClr>
                  </a:outerShdw>
                </a:effectLst>
              </a:rPr>
              <a:t>SV</a:t>
            </a:r>
            <a:endParaRPr lang="en-AU" sz="2000" b="1" dirty="0">
              <a:solidFill>
                <a:schemeClr val="bg1"/>
              </a:solidFill>
              <a:effectLst>
                <a:outerShdw blurRad="38100" dist="38100" dir="2700000" algn="tl">
                  <a:srgbClr val="000000">
                    <a:alpha val="43137"/>
                  </a:srgbClr>
                </a:outerShdw>
              </a:effectLst>
            </a:endParaRPr>
          </a:p>
        </p:txBody>
      </p:sp>
      <p:sp>
        <p:nvSpPr>
          <p:cNvPr id="17" name="TextBox 16"/>
          <p:cNvSpPr txBox="1"/>
          <p:nvPr/>
        </p:nvSpPr>
        <p:spPr>
          <a:xfrm>
            <a:off x="0" y="4869160"/>
            <a:ext cx="3275856" cy="1754326"/>
          </a:xfrm>
          <a:prstGeom prst="rect">
            <a:avLst/>
          </a:prstGeom>
          <a:noFill/>
        </p:spPr>
        <p:txBody>
          <a:bodyPr wrap="square" rtlCol="0">
            <a:spAutoFit/>
          </a:bodyPr>
          <a:lstStyle/>
          <a:p>
            <a:r>
              <a:rPr lang="en-AU" dirty="0" smtClean="0"/>
              <a:t>The less conspicuous thin walled </a:t>
            </a:r>
            <a:r>
              <a:rPr lang="en-AU" dirty="0" smtClean="0">
                <a:effectLst>
                  <a:outerShdw blurRad="38100" dist="38100" dir="2700000" algn="tl">
                    <a:srgbClr val="000000">
                      <a:alpha val="43137"/>
                    </a:srgbClr>
                  </a:outerShdw>
                </a:effectLst>
              </a:rPr>
              <a:t>sinus </a:t>
            </a:r>
            <a:r>
              <a:rPr lang="en-AU" dirty="0" err="1" smtClean="0">
                <a:effectLst>
                  <a:outerShdw blurRad="38100" dist="38100" dir="2700000" algn="tl">
                    <a:srgbClr val="000000">
                      <a:alpha val="43137"/>
                    </a:srgbClr>
                  </a:outerShdw>
                </a:effectLst>
              </a:rPr>
              <a:t>venosus</a:t>
            </a:r>
            <a:r>
              <a:rPr lang="en-AU" dirty="0" smtClean="0"/>
              <a:t> </a:t>
            </a:r>
            <a:r>
              <a:rPr lang="en-AU" b="1" dirty="0" smtClean="0"/>
              <a:t>(SV),</a:t>
            </a:r>
            <a:r>
              <a:rPr lang="en-AU" dirty="0" smtClean="0"/>
              <a:t> where incoming blood collects prior to passing through the </a:t>
            </a:r>
            <a:r>
              <a:rPr lang="en-AU" dirty="0" err="1" smtClean="0"/>
              <a:t>sino-atrial</a:t>
            </a:r>
            <a:r>
              <a:rPr lang="en-AU" dirty="0" smtClean="0"/>
              <a:t> valve to the atrium, is sometimes included as a the first chamber.   </a:t>
            </a:r>
            <a:endParaRPr lang="en-A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0"/>
            <a:ext cx="3131840" cy="4678204"/>
          </a:xfrm>
          <a:prstGeom prst="rect">
            <a:avLst/>
          </a:prstGeom>
          <a:noFill/>
        </p:spPr>
        <p:txBody>
          <a:bodyPr wrap="square" rtlCol="0">
            <a:spAutoFit/>
          </a:bodyPr>
          <a:lstStyle/>
          <a:p>
            <a:pPr>
              <a:spcAft>
                <a:spcPts val="600"/>
              </a:spcAft>
            </a:pPr>
            <a:r>
              <a:rPr lang="en-AU" dirty="0" smtClean="0">
                <a:effectLst>
                  <a:outerShdw blurRad="38100" dist="38100" dir="2700000" algn="tl">
                    <a:srgbClr val="000000">
                      <a:alpha val="43137"/>
                    </a:srgbClr>
                  </a:outerShdw>
                </a:effectLst>
              </a:rPr>
              <a:t>Heart anatomy: </a:t>
            </a:r>
            <a:r>
              <a:rPr lang="en-AU" dirty="0" err="1" smtClean="0">
                <a:effectLst>
                  <a:outerShdw blurRad="38100" dist="38100" dir="2700000" algn="tl">
                    <a:srgbClr val="000000">
                      <a:alpha val="43137"/>
                    </a:srgbClr>
                  </a:outerShdw>
                </a:effectLst>
              </a:rPr>
              <a:t>elasmobranchs</a:t>
            </a:r>
            <a:endParaRPr lang="en-AU" b="1" dirty="0" smtClean="0"/>
          </a:p>
          <a:p>
            <a:pPr>
              <a:spcAft>
                <a:spcPts val="600"/>
              </a:spcAft>
            </a:pPr>
            <a:r>
              <a:rPr lang="en-AU" dirty="0" smtClean="0"/>
              <a:t>In </a:t>
            </a:r>
            <a:r>
              <a:rPr lang="en-AU" dirty="0" err="1" smtClean="0"/>
              <a:t>elasmobranchs</a:t>
            </a:r>
            <a:r>
              <a:rPr lang="en-AU" dirty="0" smtClean="0"/>
              <a:t> (sharks etc), the area equivalent to the </a:t>
            </a:r>
            <a:r>
              <a:rPr lang="en-AU" dirty="0" err="1" smtClean="0"/>
              <a:t>teleost</a:t>
            </a:r>
            <a:r>
              <a:rPr lang="en-AU" dirty="0" smtClean="0"/>
              <a:t> </a:t>
            </a:r>
            <a:r>
              <a:rPr lang="en-AU" dirty="0" err="1" smtClean="0">
                <a:effectLst>
                  <a:outerShdw blurRad="38100" dist="38100" dir="2700000" algn="tl">
                    <a:srgbClr val="000000">
                      <a:alpha val="43137"/>
                    </a:srgbClr>
                  </a:outerShdw>
                </a:effectLst>
              </a:rPr>
              <a:t>bulbus</a:t>
            </a:r>
            <a:r>
              <a:rPr lang="en-AU" dirty="0" smtClean="0">
                <a:effectLst>
                  <a:outerShdw blurRad="38100" dist="38100" dir="2700000" algn="tl">
                    <a:srgbClr val="000000">
                      <a:alpha val="43137"/>
                    </a:srgbClr>
                  </a:outerShdw>
                </a:effectLst>
              </a:rPr>
              <a:t> </a:t>
            </a:r>
            <a:r>
              <a:rPr lang="en-AU" dirty="0" err="1" smtClean="0">
                <a:effectLst>
                  <a:outerShdw blurRad="38100" dist="38100" dir="2700000" algn="tl">
                    <a:srgbClr val="000000">
                      <a:alpha val="43137"/>
                    </a:srgbClr>
                  </a:outerShdw>
                </a:effectLst>
              </a:rPr>
              <a:t>arteriosus</a:t>
            </a:r>
            <a:r>
              <a:rPr lang="en-AU" dirty="0" smtClean="0">
                <a:effectLst>
                  <a:outerShdw blurRad="38100" dist="38100" dir="2700000" algn="tl">
                    <a:srgbClr val="000000">
                      <a:alpha val="43137"/>
                    </a:srgbClr>
                  </a:outerShdw>
                </a:effectLst>
              </a:rPr>
              <a:t> </a:t>
            </a:r>
            <a:r>
              <a:rPr lang="en-AU" dirty="0" smtClean="0"/>
              <a:t>is barrel shaped &amp; more muscular. (</a:t>
            </a:r>
            <a:r>
              <a:rPr lang="en-AU" dirty="0" err="1" smtClean="0"/>
              <a:t>Teleost</a:t>
            </a:r>
            <a:r>
              <a:rPr lang="en-AU" dirty="0" smtClean="0"/>
              <a:t> </a:t>
            </a:r>
            <a:r>
              <a:rPr lang="en-AU" dirty="0" err="1" smtClean="0"/>
              <a:t>bulbus</a:t>
            </a:r>
            <a:r>
              <a:rPr lang="en-AU" dirty="0" smtClean="0"/>
              <a:t> </a:t>
            </a:r>
            <a:r>
              <a:rPr lang="en-AU" dirty="0" err="1" smtClean="0"/>
              <a:t>arteriosus</a:t>
            </a:r>
            <a:r>
              <a:rPr lang="en-AU" dirty="0" smtClean="0"/>
              <a:t> mostly </a:t>
            </a:r>
            <a:r>
              <a:rPr lang="en-AU" dirty="0" err="1" smtClean="0"/>
              <a:t>fibroelastic</a:t>
            </a:r>
            <a:r>
              <a:rPr lang="en-AU" dirty="0" smtClean="0"/>
              <a:t> tissue, with some smooth muscle. The </a:t>
            </a:r>
            <a:r>
              <a:rPr lang="en-AU" dirty="0" err="1" smtClean="0"/>
              <a:t>bulbus</a:t>
            </a:r>
            <a:r>
              <a:rPr lang="en-AU" dirty="0" smtClean="0"/>
              <a:t> </a:t>
            </a:r>
            <a:r>
              <a:rPr lang="en-AU" dirty="0" err="1" smtClean="0"/>
              <a:t>arteriosus</a:t>
            </a:r>
            <a:r>
              <a:rPr lang="en-AU" dirty="0" smtClean="0"/>
              <a:t> contains myocardial muscle.)  </a:t>
            </a:r>
          </a:p>
          <a:p>
            <a:pPr>
              <a:spcAft>
                <a:spcPts val="600"/>
              </a:spcAft>
            </a:pPr>
            <a:r>
              <a:rPr lang="en-AU" dirty="0" smtClean="0"/>
              <a:t>The shark </a:t>
            </a:r>
            <a:r>
              <a:rPr lang="en-AU" dirty="0" err="1" smtClean="0"/>
              <a:t>bulbus</a:t>
            </a:r>
            <a:r>
              <a:rPr lang="en-AU" dirty="0" smtClean="0"/>
              <a:t> </a:t>
            </a:r>
            <a:r>
              <a:rPr lang="en-AU" dirty="0" err="1" smtClean="0"/>
              <a:t>arteriosus</a:t>
            </a:r>
            <a:r>
              <a:rPr lang="en-AU" dirty="0" smtClean="0"/>
              <a:t>  has a series of valves to prevent backflow of blood, and effectively forms a fourth heart chamber, called the </a:t>
            </a:r>
            <a:r>
              <a:rPr lang="en-AU" dirty="0" err="1" smtClean="0">
                <a:effectLst>
                  <a:outerShdw blurRad="38100" dist="38100" dir="2700000" algn="tl">
                    <a:srgbClr val="000000">
                      <a:alpha val="43137"/>
                    </a:srgbClr>
                  </a:outerShdw>
                </a:effectLst>
              </a:rPr>
              <a:t>conus</a:t>
            </a:r>
            <a:r>
              <a:rPr lang="en-AU" dirty="0" smtClean="0">
                <a:effectLst>
                  <a:outerShdw blurRad="38100" dist="38100" dir="2700000" algn="tl">
                    <a:srgbClr val="000000">
                      <a:alpha val="43137"/>
                    </a:srgbClr>
                  </a:outerShdw>
                </a:effectLst>
              </a:rPr>
              <a:t> </a:t>
            </a:r>
            <a:r>
              <a:rPr lang="en-AU" dirty="0" err="1" smtClean="0">
                <a:effectLst>
                  <a:outerShdw blurRad="38100" dist="38100" dir="2700000" algn="tl">
                    <a:srgbClr val="000000">
                      <a:alpha val="43137"/>
                    </a:srgbClr>
                  </a:outerShdw>
                </a:effectLst>
              </a:rPr>
              <a:t>arteriosus</a:t>
            </a:r>
            <a:r>
              <a:rPr lang="en-AU" dirty="0" smtClean="0">
                <a:effectLst>
                  <a:outerShdw blurRad="38100" dist="38100" dir="2700000" algn="tl">
                    <a:srgbClr val="000000">
                      <a:alpha val="43137"/>
                    </a:srgbClr>
                  </a:outerShdw>
                </a:effectLst>
              </a:rPr>
              <a:t>.  </a:t>
            </a:r>
          </a:p>
        </p:txBody>
      </p:sp>
      <p:pic>
        <p:nvPicPr>
          <p:cNvPr id="17" name="Picture 16" descr="Sh Anat10-LRs.jpg"/>
          <p:cNvPicPr>
            <a:picLocks noGrp="1" noChangeAspect="1"/>
          </p:cNvPicPr>
          <p:nvPr isPhoto="1"/>
        </p:nvPicPr>
        <p:blipFill>
          <a:blip r:embed="rId2" cstate="screen"/>
          <a:stretch>
            <a:fillRect/>
          </a:stretch>
        </p:blipFill>
        <p:spPr>
          <a:xfrm>
            <a:off x="3237160" y="1"/>
            <a:ext cx="5906841" cy="6858000"/>
          </a:xfrm>
          <a:prstGeom prst="rect">
            <a:avLst/>
          </a:prstGeom>
          <a:noFill/>
          <a:ln>
            <a:noFill/>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543912">
            <a:alpha val="33000"/>
          </a:srgbClr>
        </a:solidFill>
        <a:effectLst/>
      </p:bgPr>
    </p:bg>
    <p:spTree>
      <p:nvGrpSpPr>
        <p:cNvPr id="1" name=""/>
        <p:cNvGrpSpPr/>
        <p:nvPr/>
      </p:nvGrpSpPr>
      <p:grpSpPr>
        <a:xfrm>
          <a:off x="0" y="0"/>
          <a:ext cx="0" cy="0"/>
          <a:chOff x="0" y="0"/>
          <a:chExt cx="0" cy="0"/>
        </a:xfrm>
      </p:grpSpPr>
      <p:pic>
        <p:nvPicPr>
          <p:cNvPr id="3" name="Picture 2" descr="Hrt-31 seahse hrt-anat-AVx4-s.jpg"/>
          <p:cNvPicPr>
            <a:picLocks noGrp="1" noChangeAspect="1"/>
          </p:cNvPicPr>
          <p:nvPr isPhoto="1"/>
        </p:nvPicPr>
        <p:blipFill>
          <a:blip r:embed="rId2" cstate="screen">
            <a:lum bright="-2000"/>
          </a:blip>
          <a:stretch>
            <a:fillRect/>
          </a:stretch>
        </p:blipFill>
        <p:spPr>
          <a:xfrm>
            <a:off x="3060000" y="1988840"/>
            <a:ext cx="5821993" cy="4320000"/>
          </a:xfrm>
          <a:prstGeom prst="rect">
            <a:avLst/>
          </a:prstGeom>
          <a:noFill/>
          <a:ln>
            <a:noFill/>
          </a:ln>
        </p:spPr>
      </p:pic>
      <p:pic>
        <p:nvPicPr>
          <p:cNvPr id="4" name="Picture 3" descr="Hrt-31 seahse hrt-anat-VBGx4-s.jpg"/>
          <p:cNvPicPr>
            <a:picLocks noGrp="1" noChangeAspect="1"/>
          </p:cNvPicPr>
          <p:nvPr isPhoto="1"/>
        </p:nvPicPr>
        <p:blipFill>
          <a:blip r:embed="rId3" cstate="screen">
            <a:lum/>
          </a:blip>
          <a:stretch>
            <a:fillRect/>
          </a:stretch>
        </p:blipFill>
        <p:spPr>
          <a:xfrm>
            <a:off x="0" y="2503756"/>
            <a:ext cx="5821994" cy="4320000"/>
          </a:xfrm>
          <a:prstGeom prst="rect">
            <a:avLst/>
          </a:prstGeom>
          <a:noFill/>
          <a:ln>
            <a:noFill/>
          </a:ln>
        </p:spPr>
      </p:pic>
      <p:sp>
        <p:nvSpPr>
          <p:cNvPr id="5" name="TextBox 4"/>
          <p:cNvSpPr txBox="1"/>
          <p:nvPr/>
        </p:nvSpPr>
        <p:spPr>
          <a:xfrm>
            <a:off x="179512" y="116632"/>
            <a:ext cx="8640960" cy="2185214"/>
          </a:xfrm>
          <a:prstGeom prst="rect">
            <a:avLst/>
          </a:prstGeom>
          <a:solidFill>
            <a:srgbClr val="543E00">
              <a:alpha val="20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spcAft>
                <a:spcPts val="600"/>
              </a:spcAft>
            </a:pPr>
            <a:r>
              <a:rPr lang="en-AU" dirty="0" smtClean="0"/>
              <a:t>Composite photo showing the thin walled atrium </a:t>
            </a:r>
            <a:r>
              <a:rPr lang="en-AU" b="1" dirty="0" smtClean="0"/>
              <a:t>(A)</a:t>
            </a:r>
            <a:r>
              <a:rPr lang="en-AU" dirty="0" smtClean="0"/>
              <a:t>, thicker walled ventricle </a:t>
            </a:r>
            <a:r>
              <a:rPr lang="en-AU" b="1" dirty="0" smtClean="0"/>
              <a:t>(V)</a:t>
            </a:r>
            <a:r>
              <a:rPr lang="en-AU" dirty="0" smtClean="0"/>
              <a:t>, thick-walled </a:t>
            </a:r>
            <a:r>
              <a:rPr lang="en-AU" dirty="0" err="1" smtClean="0"/>
              <a:t>bulbus</a:t>
            </a:r>
            <a:r>
              <a:rPr lang="en-AU" dirty="0" smtClean="0"/>
              <a:t> part of the aorta </a:t>
            </a:r>
            <a:r>
              <a:rPr lang="en-AU" b="1" dirty="0" smtClean="0"/>
              <a:t>(B)</a:t>
            </a:r>
            <a:r>
              <a:rPr lang="en-AU" dirty="0" smtClean="0"/>
              <a:t> of a </a:t>
            </a:r>
            <a:r>
              <a:rPr lang="en-AU" dirty="0" err="1" smtClean="0"/>
              <a:t>seadragon</a:t>
            </a:r>
            <a:r>
              <a:rPr lang="en-AU" dirty="0" smtClean="0"/>
              <a:t> (family </a:t>
            </a:r>
            <a:r>
              <a:rPr lang="en-US" dirty="0" err="1" smtClean="0"/>
              <a:t>Syngnathidae</a:t>
            </a:r>
            <a:r>
              <a:rPr lang="en-AU" dirty="0" smtClean="0"/>
              <a:t>).  </a:t>
            </a:r>
          </a:p>
          <a:p>
            <a:pPr>
              <a:spcAft>
                <a:spcPts val="600"/>
              </a:spcAft>
            </a:pPr>
            <a:r>
              <a:rPr lang="en-AU" dirty="0" smtClean="0"/>
              <a:t>Note the short distance to the gills </a:t>
            </a:r>
            <a:r>
              <a:rPr lang="en-AU" b="1" dirty="0" smtClean="0"/>
              <a:t>(G</a:t>
            </a:r>
            <a:r>
              <a:rPr lang="en-AU" dirty="0" smtClean="0"/>
              <a:t>). The thyroid </a:t>
            </a:r>
            <a:r>
              <a:rPr lang="en-AU" b="1" dirty="0" smtClean="0"/>
              <a:t>(T) </a:t>
            </a:r>
            <a:r>
              <a:rPr lang="en-AU" dirty="0" smtClean="0"/>
              <a:t> is also found in this region</a:t>
            </a:r>
            <a:r>
              <a:rPr lang="en-AU" b="1" dirty="0" smtClean="0"/>
              <a:t>. </a:t>
            </a:r>
            <a:endParaRPr lang="en-AU" dirty="0" smtClean="0"/>
          </a:p>
          <a:p>
            <a:pPr>
              <a:spcAft>
                <a:spcPts val="600"/>
              </a:spcAft>
            </a:pPr>
            <a:r>
              <a:rPr lang="en-AU" dirty="0" smtClean="0"/>
              <a:t>Both the atrium and the ventricle are composed largely of loose spongy muscle fibres, with a small central lumen, though myocardium is much thicker in the ventricle.  The proportion of heart volume occupied by myocardial </a:t>
            </a:r>
            <a:r>
              <a:rPr lang="en-AU" dirty="0" err="1" smtClean="0"/>
              <a:t>trabeculae</a:t>
            </a:r>
            <a:r>
              <a:rPr lang="en-AU" dirty="0" smtClean="0"/>
              <a:t>,  &amp; the thickness of the outer wall, vary with species, age, size, and activity.</a:t>
            </a:r>
          </a:p>
        </p:txBody>
      </p:sp>
      <p:sp>
        <p:nvSpPr>
          <p:cNvPr id="6" name="TextBox 5"/>
          <p:cNvSpPr txBox="1"/>
          <p:nvPr/>
        </p:nvSpPr>
        <p:spPr>
          <a:xfrm>
            <a:off x="1763688" y="3717032"/>
            <a:ext cx="328936" cy="400110"/>
          </a:xfrm>
          <a:prstGeom prst="rect">
            <a:avLst/>
          </a:prstGeom>
          <a:noFill/>
        </p:spPr>
        <p:txBody>
          <a:bodyPr wrap="none" rtlCol="0">
            <a:spAutoFit/>
          </a:bodyPr>
          <a:lstStyle/>
          <a:p>
            <a:r>
              <a:rPr lang="en-AU" sz="2000" b="1" dirty="0" smtClean="0">
                <a:effectLst>
                  <a:outerShdw blurRad="38100" dist="38100" dir="2700000" algn="tl">
                    <a:srgbClr val="000000">
                      <a:alpha val="43137"/>
                    </a:srgbClr>
                  </a:outerShdw>
                </a:effectLst>
              </a:rPr>
              <a:t>B</a:t>
            </a:r>
            <a:endParaRPr lang="en-AU" sz="2000" b="1" dirty="0">
              <a:effectLst>
                <a:outerShdw blurRad="38100" dist="38100" dir="2700000" algn="tl">
                  <a:srgbClr val="000000">
                    <a:alpha val="43137"/>
                  </a:srgbClr>
                </a:outerShdw>
              </a:effectLst>
            </a:endParaRPr>
          </a:p>
        </p:txBody>
      </p:sp>
      <p:sp>
        <p:nvSpPr>
          <p:cNvPr id="7" name="TextBox 6"/>
          <p:cNvSpPr txBox="1"/>
          <p:nvPr/>
        </p:nvSpPr>
        <p:spPr>
          <a:xfrm>
            <a:off x="7092280" y="2780928"/>
            <a:ext cx="336952" cy="400110"/>
          </a:xfrm>
          <a:prstGeom prst="rect">
            <a:avLst/>
          </a:prstGeom>
          <a:noFill/>
        </p:spPr>
        <p:txBody>
          <a:bodyPr wrap="none" rtlCol="0">
            <a:spAutoFit/>
          </a:bodyPr>
          <a:lstStyle/>
          <a:p>
            <a:r>
              <a:rPr lang="en-AU" sz="2000" b="1" dirty="0" smtClean="0">
                <a:effectLst>
                  <a:outerShdw blurRad="38100" dist="38100" dir="2700000" algn="tl">
                    <a:srgbClr val="000000">
                      <a:alpha val="43137"/>
                    </a:srgbClr>
                  </a:outerShdw>
                </a:effectLst>
              </a:rPr>
              <a:t>V</a:t>
            </a:r>
            <a:endParaRPr lang="en-AU" sz="2000" b="1" dirty="0">
              <a:effectLst>
                <a:outerShdw blurRad="38100" dist="38100" dir="2700000" algn="tl">
                  <a:srgbClr val="000000">
                    <a:alpha val="43137"/>
                  </a:srgbClr>
                </a:outerShdw>
              </a:effectLst>
            </a:endParaRPr>
          </a:p>
        </p:txBody>
      </p:sp>
      <p:sp>
        <p:nvSpPr>
          <p:cNvPr id="8" name="TextBox 7"/>
          <p:cNvSpPr txBox="1"/>
          <p:nvPr/>
        </p:nvSpPr>
        <p:spPr>
          <a:xfrm>
            <a:off x="7236296" y="4509120"/>
            <a:ext cx="340158" cy="400110"/>
          </a:xfrm>
          <a:prstGeom prst="rect">
            <a:avLst/>
          </a:prstGeom>
          <a:noFill/>
        </p:spPr>
        <p:txBody>
          <a:bodyPr wrap="none" rtlCol="0">
            <a:spAutoFit/>
          </a:bodyPr>
          <a:lstStyle/>
          <a:p>
            <a:r>
              <a:rPr lang="en-AU" sz="2000" b="1" dirty="0" smtClean="0">
                <a:effectLst>
                  <a:outerShdw blurRad="38100" dist="38100" dir="2700000" algn="tl">
                    <a:srgbClr val="000000">
                      <a:alpha val="43137"/>
                    </a:srgbClr>
                  </a:outerShdw>
                </a:effectLst>
              </a:rPr>
              <a:t>A</a:t>
            </a:r>
            <a:endParaRPr lang="en-AU" sz="2000" b="1" dirty="0">
              <a:effectLst>
                <a:outerShdw blurRad="38100" dist="38100" dir="2700000" algn="tl">
                  <a:srgbClr val="000000">
                    <a:alpha val="43137"/>
                  </a:srgbClr>
                </a:outerShdw>
              </a:effectLst>
            </a:endParaRPr>
          </a:p>
        </p:txBody>
      </p:sp>
      <p:sp>
        <p:nvSpPr>
          <p:cNvPr id="9" name="TextBox 8"/>
          <p:cNvSpPr txBox="1"/>
          <p:nvPr/>
        </p:nvSpPr>
        <p:spPr>
          <a:xfrm>
            <a:off x="3563888" y="5301208"/>
            <a:ext cx="348172" cy="400110"/>
          </a:xfrm>
          <a:prstGeom prst="rect">
            <a:avLst/>
          </a:prstGeom>
          <a:noFill/>
        </p:spPr>
        <p:txBody>
          <a:bodyPr wrap="none" rtlCol="0">
            <a:spAutoFit/>
          </a:bodyPr>
          <a:lstStyle/>
          <a:p>
            <a:r>
              <a:rPr lang="en-AU" sz="2000" b="1" dirty="0" smtClean="0">
                <a:effectLst>
                  <a:outerShdw blurRad="38100" dist="38100" dir="2700000" algn="tl">
                    <a:srgbClr val="000000">
                      <a:alpha val="43137"/>
                    </a:srgbClr>
                  </a:outerShdw>
                </a:effectLst>
              </a:rPr>
              <a:t>G</a:t>
            </a:r>
            <a:endParaRPr lang="en-AU" sz="2000" b="1" dirty="0">
              <a:effectLst>
                <a:outerShdw blurRad="38100" dist="38100" dir="2700000" algn="tl">
                  <a:srgbClr val="000000">
                    <a:alpha val="43137"/>
                  </a:srgbClr>
                </a:outerShdw>
              </a:effectLst>
            </a:endParaRPr>
          </a:p>
        </p:txBody>
      </p:sp>
      <p:sp>
        <p:nvSpPr>
          <p:cNvPr id="10" name="TextBox 9"/>
          <p:cNvSpPr txBox="1"/>
          <p:nvPr/>
        </p:nvSpPr>
        <p:spPr>
          <a:xfrm>
            <a:off x="251520" y="4869160"/>
            <a:ext cx="311304" cy="400110"/>
          </a:xfrm>
          <a:prstGeom prst="rect">
            <a:avLst/>
          </a:prstGeom>
          <a:noFill/>
        </p:spPr>
        <p:txBody>
          <a:bodyPr wrap="none" rtlCol="0">
            <a:spAutoFit/>
          </a:bodyPr>
          <a:lstStyle/>
          <a:p>
            <a:r>
              <a:rPr lang="en-AU" sz="2000" b="1" dirty="0" smtClean="0">
                <a:effectLst>
                  <a:outerShdw blurRad="38100" dist="38100" dir="2700000" algn="tl">
                    <a:srgbClr val="000000">
                      <a:alpha val="43137"/>
                    </a:srgbClr>
                  </a:outerShdw>
                </a:effectLst>
              </a:rPr>
              <a:t>T</a:t>
            </a:r>
            <a:endParaRPr lang="en-AU" sz="2000"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5">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425EA9"/>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33282</TotalTime>
  <Words>2142</Words>
  <Application>Microsoft Office PowerPoint</Application>
  <PresentationFormat>On-screen Show (4:3)</PresentationFormat>
  <Paragraphs>94</Paragraphs>
  <Slides>17</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17</vt:i4>
      </vt:variant>
    </vt:vector>
  </HeadingPairs>
  <TitlesOfParts>
    <vt:vector size="20" baseType="lpstr">
      <vt:lpstr>Arial</vt:lpstr>
      <vt:lpstr>Calibri</vt:lpstr>
      <vt:lpstr>Office Theme</vt:lpstr>
      <vt:lpstr>Systematic Fish Pathology   Part 11. Pathology of circulatory / respiratory system – heart, vessels and gills  Section A: Heart &amp; Vessels  Part I: Anatomy &amp; microanatomy of the heart &amp; vessels</vt:lpstr>
      <vt:lpstr>Course Outline  A. Systematic Fish Pathology </vt:lpstr>
      <vt:lpstr>Acknowledgments &amp; Introduction. </vt:lpstr>
      <vt:lpstr>Anatomy &amp; Microanatomy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Home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Judy</dc:creator>
  <cp:lastModifiedBy>Emily Sears</cp:lastModifiedBy>
  <cp:revision>1192</cp:revision>
  <dcterms:created xsi:type="dcterms:W3CDTF">2011-09-29T03:12:38Z</dcterms:created>
  <dcterms:modified xsi:type="dcterms:W3CDTF">2017-11-23T06:23:22Z</dcterms:modified>
</cp:coreProperties>
</file>